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0">
  <p:sldMasterIdLst>
    <p:sldMasterId id="2147483648" r:id="rId5"/>
  </p:sldMasterIdLst>
  <p:notesMasterIdLst>
    <p:notesMasterId r:id="rId21"/>
  </p:notesMasterIdLst>
  <p:sldIdLst>
    <p:sldId id="353" r:id="rId6"/>
    <p:sldId id="317" r:id="rId7"/>
    <p:sldId id="318" r:id="rId8"/>
    <p:sldId id="295" r:id="rId9"/>
    <p:sldId id="298" r:id="rId10"/>
    <p:sldId id="319" r:id="rId11"/>
    <p:sldId id="357" r:id="rId12"/>
    <p:sldId id="358" r:id="rId13"/>
    <p:sldId id="359" r:id="rId14"/>
    <p:sldId id="356" r:id="rId15"/>
    <p:sldId id="320" r:id="rId16"/>
    <p:sldId id="355" r:id="rId17"/>
    <p:sldId id="323" r:id="rId18"/>
    <p:sldId id="324" r:id="rId19"/>
    <p:sldId id="332" r:id="rId20"/>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662D37E-F3B2-F110-D56A-0B63F434FC46}" name="Rob Cushworth" initials="RC" userId="S::Rob.Cushworth@chess-dynamics.com::ddef5ade-9a09-481f-a649-8de213dcc8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4F7F"/>
    <a:srgbClr val="7581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99" d="100"/>
          <a:sy n="99" d="100"/>
        </p:scale>
        <p:origin x="666" y="72"/>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A95911B6-C83E-4FBA-94D7-F2222B997265}" type="datetimeFigureOut">
              <a:rPr lang="en-GB" smtClean="0"/>
              <a:t>23/06/2025</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7E7EA66F-AC92-4DA8-BB51-1DC3F1F1A128}" type="slidenum">
              <a:rPr lang="en-GB" smtClean="0"/>
              <a:t>‹#›</a:t>
            </a:fld>
            <a:endParaRPr lang="en-GB"/>
          </a:p>
        </p:txBody>
      </p:sp>
    </p:spTree>
    <p:extLst>
      <p:ext uri="{BB962C8B-B14F-4D97-AF65-F5344CB8AC3E}">
        <p14:creationId xmlns:p14="http://schemas.microsoft.com/office/powerpoint/2010/main" val="4156890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2.png"/><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22479"/>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pic>
        <p:nvPicPr>
          <p:cNvPr id="15" name="Picture 14" descr="A picture containing dark, traffic, street&#10;&#10;Description automatically generated">
            <a:extLst>
              <a:ext uri="{FF2B5EF4-FFF2-40B4-BE49-F238E27FC236}">
                <a16:creationId xmlns:a16="http://schemas.microsoft.com/office/drawing/2014/main" id="{919C6342-1D96-4CA5-B04F-942E095EE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180" y="141047"/>
            <a:ext cx="652284" cy="368160"/>
          </a:xfrm>
          <a:prstGeom prst="rect">
            <a:avLst/>
          </a:prstGeom>
        </p:spPr>
      </p:pic>
      <p:pic>
        <p:nvPicPr>
          <p:cNvPr id="17" name="Picture 16" descr="A picture containing drawing&#10;&#10;Description automatically generated">
            <a:extLst>
              <a:ext uri="{FF2B5EF4-FFF2-40B4-BE49-F238E27FC236}">
                <a16:creationId xmlns:a16="http://schemas.microsoft.com/office/drawing/2014/main" id="{4B51FF8C-58B3-4E93-A1C1-0AA0F7D6E17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5678" y="162147"/>
            <a:ext cx="449644" cy="368157"/>
          </a:xfrm>
          <a:prstGeom prst="rect">
            <a:avLst/>
          </a:prstGeom>
        </p:spPr>
      </p:pic>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79" y="818311"/>
            <a:ext cx="10515600" cy="611021"/>
          </a:xfrm>
        </p:spPr>
        <p:txBody>
          <a:bodyPr>
            <a:normAutofit/>
          </a:bodyPr>
          <a:lstStyle>
            <a:lvl1pPr>
              <a:defRPr sz="2800" b="0">
                <a:latin typeface="+mn-lt"/>
                <a:cs typeface="Arial" panose="020B060402020202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86223"/>
            <a:ext cx="2743200" cy="365125"/>
          </a:xfrm>
        </p:spPr>
        <p:txBody>
          <a:bodyPr/>
          <a:lstStyle>
            <a:lvl1pPr algn="l">
              <a:defRPr sz="1400" b="0"/>
            </a:lvl1pPr>
          </a:lstStyle>
          <a:p>
            <a:r>
              <a:rPr lang="en-US"/>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86223"/>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78618"/>
            <a:ext cx="1219878" cy="365125"/>
          </a:xfrm>
        </p:spPr>
        <p:txBody>
          <a:bodyPr/>
          <a:lstStyle>
            <a:lvl1pPr algn="r">
              <a:defRPr sz="1400" b="0"/>
            </a:lvl1pPr>
          </a:lstStyle>
          <a:p>
            <a:fld id="{DC835EB0-E4E2-4E11-A86D-A27C13F2E123}" type="slidenum">
              <a:rPr lang="en-GB" smtClean="0"/>
              <a:pPr/>
              <a:t>‹#›</a:t>
            </a:fld>
            <a:endParaRPr lang="en-GB" dirty="0"/>
          </a:p>
        </p:txBody>
      </p:sp>
      <p:pic>
        <p:nvPicPr>
          <p:cNvPr id="14" name="Picture 13" descr="A picture containing clock, dark, traffic, street&#10;&#10;Description automatically generated">
            <a:extLst>
              <a:ext uri="{FF2B5EF4-FFF2-40B4-BE49-F238E27FC236}">
                <a16:creationId xmlns:a16="http://schemas.microsoft.com/office/drawing/2014/main" id="{EE1EB40A-ADD9-4252-BDBE-CAD4105E4A5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78437" y="145987"/>
            <a:ext cx="787383" cy="368155"/>
          </a:xfrm>
          <a:prstGeom prst="rect">
            <a:avLst/>
          </a:prstGeom>
        </p:spPr>
      </p:pic>
      <p:pic>
        <p:nvPicPr>
          <p:cNvPr id="16" name="Picture 15" descr="A close up of a sign&#10;&#10;Description automatically generated">
            <a:extLst>
              <a:ext uri="{FF2B5EF4-FFF2-40B4-BE49-F238E27FC236}">
                <a16:creationId xmlns:a16="http://schemas.microsoft.com/office/drawing/2014/main" id="{F01818C3-B8A0-48CD-86D6-FE0930E7E0F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493614" y="128051"/>
            <a:ext cx="594965" cy="387806"/>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spTree>
    <p:extLst>
      <p:ext uri="{BB962C8B-B14F-4D97-AF65-F5344CB8AC3E}">
        <p14:creationId xmlns:p14="http://schemas.microsoft.com/office/powerpoint/2010/main" val="2563363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95FF5-2766-4DE5-83BE-1985059D9EF3}"/>
              </a:ext>
            </a:extLst>
          </p:cNvPr>
          <p:cNvSpPr>
            <a:spLocks noGrp="1"/>
          </p:cNvSpPr>
          <p:nvPr>
            <p:ph idx="1"/>
          </p:nvPr>
        </p:nvSpPr>
        <p:spPr>
          <a:xfrm>
            <a:off x="679579" y="2130946"/>
            <a:ext cx="10515600" cy="3959492"/>
          </a:xfrm>
        </p:spPr>
        <p:txBody>
          <a:bodyPr/>
          <a:lstStyle>
            <a:lvl1pPr>
              <a:defRPr sz="20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22479"/>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pic>
        <p:nvPicPr>
          <p:cNvPr id="15" name="Picture 14" descr="A picture containing dark, traffic, street&#10;&#10;Description automatically generated">
            <a:extLst>
              <a:ext uri="{FF2B5EF4-FFF2-40B4-BE49-F238E27FC236}">
                <a16:creationId xmlns:a16="http://schemas.microsoft.com/office/drawing/2014/main" id="{919C6342-1D96-4CA5-B04F-942E095EE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180" y="141047"/>
            <a:ext cx="652284" cy="368160"/>
          </a:xfrm>
          <a:prstGeom prst="rect">
            <a:avLst/>
          </a:prstGeom>
        </p:spPr>
      </p:pic>
      <p:pic>
        <p:nvPicPr>
          <p:cNvPr id="17" name="Picture 16" descr="A picture containing drawing&#10;&#10;Description automatically generated">
            <a:extLst>
              <a:ext uri="{FF2B5EF4-FFF2-40B4-BE49-F238E27FC236}">
                <a16:creationId xmlns:a16="http://schemas.microsoft.com/office/drawing/2014/main" id="{4B51FF8C-58B3-4E93-A1C1-0AA0F7D6E17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5678" y="162147"/>
            <a:ext cx="449644" cy="368157"/>
          </a:xfrm>
          <a:prstGeom prst="rect">
            <a:avLst/>
          </a:prstGeom>
        </p:spPr>
      </p:pic>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80" y="1083925"/>
            <a:ext cx="10515600" cy="966016"/>
          </a:xfrm>
        </p:spPr>
        <p:txBody>
          <a:bodyPr>
            <a:normAutofit/>
          </a:bodyPr>
          <a:lstStyle>
            <a:lvl1pPr>
              <a:defRPr sz="2400" b="0">
                <a:latin typeface="+mn-lt"/>
                <a:cs typeface="Calibri" panose="020F050202020403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86223"/>
            <a:ext cx="2743200" cy="365125"/>
          </a:xfrm>
        </p:spPr>
        <p:txBody>
          <a:bodyPr/>
          <a:lstStyle>
            <a:lvl1pPr algn="l">
              <a:defRPr sz="1400" b="0"/>
            </a:lvl1pPr>
          </a:lstStyle>
          <a:p>
            <a:r>
              <a:rPr lang="en-US"/>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86223"/>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78618"/>
            <a:ext cx="1219878" cy="365125"/>
          </a:xfrm>
        </p:spPr>
        <p:txBody>
          <a:bodyPr/>
          <a:lstStyle>
            <a:lvl1pPr algn="r">
              <a:defRPr sz="1400" b="0"/>
            </a:lvl1pPr>
          </a:lstStyle>
          <a:p>
            <a:fld id="{DC835EB0-E4E2-4E11-A86D-A27C13F2E123}" type="slidenum">
              <a:rPr lang="en-GB" smtClean="0"/>
              <a:pPr/>
              <a:t>‹#›</a:t>
            </a:fld>
            <a:endParaRPr lang="en-GB" dirty="0"/>
          </a:p>
        </p:txBody>
      </p:sp>
      <p:pic>
        <p:nvPicPr>
          <p:cNvPr id="14" name="Picture 13" descr="A picture containing clock, dark, traffic, street&#10;&#10;Description automatically generated">
            <a:extLst>
              <a:ext uri="{FF2B5EF4-FFF2-40B4-BE49-F238E27FC236}">
                <a16:creationId xmlns:a16="http://schemas.microsoft.com/office/drawing/2014/main" id="{EE1EB40A-ADD9-4252-BDBE-CAD4105E4A5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78437" y="145987"/>
            <a:ext cx="787383" cy="368155"/>
          </a:xfrm>
          <a:prstGeom prst="rect">
            <a:avLst/>
          </a:prstGeom>
        </p:spPr>
      </p:pic>
      <p:pic>
        <p:nvPicPr>
          <p:cNvPr id="16" name="Picture 15" descr="A close up of a sign&#10;&#10;Description automatically generated">
            <a:extLst>
              <a:ext uri="{FF2B5EF4-FFF2-40B4-BE49-F238E27FC236}">
                <a16:creationId xmlns:a16="http://schemas.microsoft.com/office/drawing/2014/main" id="{F01818C3-B8A0-48CD-86D6-FE0930E7E0F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493614" y="128051"/>
            <a:ext cx="594965" cy="387806"/>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spTree>
    <p:extLst>
      <p:ext uri="{BB962C8B-B14F-4D97-AF65-F5344CB8AC3E}">
        <p14:creationId xmlns:p14="http://schemas.microsoft.com/office/powerpoint/2010/main" val="2448107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95FF5-2766-4DE5-83BE-1985059D9EF3}"/>
              </a:ext>
            </a:extLst>
          </p:cNvPr>
          <p:cNvSpPr>
            <a:spLocks noGrp="1"/>
          </p:cNvSpPr>
          <p:nvPr>
            <p:ph idx="1"/>
          </p:nvPr>
        </p:nvSpPr>
        <p:spPr>
          <a:xfrm>
            <a:off x="679580" y="2294313"/>
            <a:ext cx="10515600" cy="3959492"/>
          </a:xfrm>
        </p:spPr>
        <p:txBody>
          <a:bodyPr/>
          <a:lstStyle>
            <a:lvl1pPr>
              <a:defRPr sz="20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12954"/>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pic>
        <p:nvPicPr>
          <p:cNvPr id="15" name="Picture 14" descr="A picture containing dark, traffic, street&#10;&#10;Description automatically generated">
            <a:extLst>
              <a:ext uri="{FF2B5EF4-FFF2-40B4-BE49-F238E27FC236}">
                <a16:creationId xmlns:a16="http://schemas.microsoft.com/office/drawing/2014/main" id="{919C6342-1D96-4CA5-B04F-942E095EE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180" y="141047"/>
            <a:ext cx="652284" cy="368160"/>
          </a:xfrm>
          <a:prstGeom prst="rect">
            <a:avLst/>
          </a:prstGeom>
        </p:spPr>
      </p:pic>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80" y="1083925"/>
            <a:ext cx="10515600" cy="966016"/>
          </a:xfrm>
        </p:spPr>
        <p:txBody>
          <a:bodyPr>
            <a:normAutofit/>
          </a:bodyPr>
          <a:lstStyle>
            <a:lvl1pPr>
              <a:defRPr sz="2400" b="0">
                <a:latin typeface="+mn-lt"/>
                <a:cs typeface="Calibri" panose="020F050202020403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85535"/>
            <a:ext cx="2743200" cy="365125"/>
          </a:xfrm>
        </p:spPr>
        <p:txBody>
          <a:bodyPr/>
          <a:lstStyle>
            <a:lvl1pPr algn="r">
              <a:defRPr sz="1400" b="0"/>
            </a:lvl1pPr>
          </a:lstStyle>
          <a:p>
            <a:pPr algn="l"/>
            <a:r>
              <a:rPr lang="en-US" dirty="0"/>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77274"/>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77275"/>
            <a:ext cx="1219878" cy="365125"/>
          </a:xfrm>
        </p:spPr>
        <p:txBody>
          <a:bodyPr/>
          <a:lstStyle>
            <a:lvl1pPr algn="r">
              <a:defRPr sz="1400" b="0"/>
            </a:lvl1pPr>
          </a:lstStyle>
          <a:p>
            <a:fld id="{DC835EB0-E4E2-4E11-A86D-A27C13F2E123}" type="slidenum">
              <a:rPr lang="en-GB" smtClean="0"/>
              <a:pPr/>
              <a:t>‹#›</a:t>
            </a:fld>
            <a:endParaRPr lang="en-GB" dirty="0"/>
          </a:p>
        </p:txBody>
      </p:sp>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4" name="Picture 3" descr="A picture containing dark, computer, lit, computer&#10;&#10;Description automatically generated">
            <a:extLst>
              <a:ext uri="{FF2B5EF4-FFF2-40B4-BE49-F238E27FC236}">
                <a16:creationId xmlns:a16="http://schemas.microsoft.com/office/drawing/2014/main" id="{198B06BB-EAE0-4102-BDC9-100CBB5FFBB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55678" y="142577"/>
            <a:ext cx="447779" cy="366630"/>
          </a:xfrm>
          <a:prstGeom prst="rect">
            <a:avLst/>
          </a:prstGeom>
          <a:ln>
            <a:noFill/>
          </a:ln>
        </p:spPr>
      </p:pic>
      <p:pic>
        <p:nvPicPr>
          <p:cNvPr id="6" name="Picture 5" descr="A picture containing computer, dark, computer, lit&#10;&#10;Description automatically generated">
            <a:extLst>
              <a:ext uri="{FF2B5EF4-FFF2-40B4-BE49-F238E27FC236}">
                <a16:creationId xmlns:a16="http://schemas.microsoft.com/office/drawing/2014/main" id="{DB40F0BB-DF59-4A32-B2D4-4FCDFA8FD38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380302" y="141113"/>
            <a:ext cx="799047" cy="373608"/>
          </a:xfrm>
          <a:prstGeom prst="rect">
            <a:avLst/>
          </a:prstGeom>
          <a:ln>
            <a:noFill/>
          </a:ln>
        </p:spPr>
      </p:pic>
      <p:pic>
        <p:nvPicPr>
          <p:cNvPr id="9" name="Picture 8" descr="A sign lit up at night&#10;&#10;Description automatically generated">
            <a:extLst>
              <a:ext uri="{FF2B5EF4-FFF2-40B4-BE49-F238E27FC236}">
                <a16:creationId xmlns:a16="http://schemas.microsoft.com/office/drawing/2014/main" id="{F87E7C54-F4C1-4B16-A484-375CBE3B495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80367" y="126907"/>
            <a:ext cx="608212" cy="396440"/>
          </a:xfrm>
          <a:prstGeom prst="rect">
            <a:avLst/>
          </a:prstGeom>
          <a:ln>
            <a:noFill/>
          </a:ln>
        </p:spPr>
      </p:pic>
    </p:spTree>
    <p:extLst>
      <p:ext uri="{BB962C8B-B14F-4D97-AF65-F5344CB8AC3E}">
        <p14:creationId xmlns:p14="http://schemas.microsoft.com/office/powerpoint/2010/main" val="3644291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95FF5-2766-4DE5-83BE-1985059D9EF3}"/>
              </a:ext>
            </a:extLst>
          </p:cNvPr>
          <p:cNvSpPr>
            <a:spLocks noGrp="1"/>
          </p:cNvSpPr>
          <p:nvPr>
            <p:ph idx="1"/>
          </p:nvPr>
        </p:nvSpPr>
        <p:spPr>
          <a:xfrm>
            <a:off x="679580" y="2294313"/>
            <a:ext cx="10515600" cy="3959492"/>
          </a:xfrm>
        </p:spPr>
        <p:txBody>
          <a:bodyPr/>
          <a:lstStyle>
            <a:lvl1pPr>
              <a:defRPr sz="20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12954"/>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80" y="1083925"/>
            <a:ext cx="10515600" cy="966016"/>
          </a:xfrm>
        </p:spPr>
        <p:txBody>
          <a:bodyPr>
            <a:normAutofit/>
          </a:bodyPr>
          <a:lstStyle>
            <a:lvl1pPr>
              <a:defRPr sz="2400" b="0">
                <a:latin typeface="+mn-lt"/>
                <a:cs typeface="Calibri" panose="020F050202020403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78544"/>
            <a:ext cx="2743200" cy="365125"/>
          </a:xfrm>
        </p:spPr>
        <p:txBody>
          <a:bodyPr/>
          <a:lstStyle>
            <a:lvl1pPr algn="l">
              <a:defRPr sz="1400" b="0"/>
            </a:lvl1pPr>
          </a:lstStyle>
          <a:p>
            <a:r>
              <a:rPr lang="en-US" dirty="0"/>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77275"/>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78545"/>
            <a:ext cx="1219878" cy="365125"/>
          </a:xfrm>
        </p:spPr>
        <p:txBody>
          <a:bodyPr/>
          <a:lstStyle>
            <a:lvl1pPr algn="r">
              <a:defRPr sz="1400" b="0"/>
            </a:lvl1pPr>
          </a:lstStyle>
          <a:p>
            <a:fld id="{DC835EB0-E4E2-4E11-A86D-A27C13F2E123}" type="slidenum">
              <a:rPr lang="en-GB" smtClean="0"/>
              <a:pPr/>
              <a:t>‹#›</a:t>
            </a:fld>
            <a:endParaRPr lang="en-GB" dirty="0"/>
          </a:p>
        </p:txBody>
      </p:sp>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6" name="Picture 5" descr="A picture containing computer, dark, computer, lit&#10;&#10;Description automatically generated">
            <a:extLst>
              <a:ext uri="{FF2B5EF4-FFF2-40B4-BE49-F238E27FC236}">
                <a16:creationId xmlns:a16="http://schemas.microsoft.com/office/drawing/2014/main" id="{DB40F0BB-DF59-4A32-B2D4-4FCDFA8FD3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80302" y="141113"/>
            <a:ext cx="799047" cy="373608"/>
          </a:xfrm>
          <a:prstGeom prst="rect">
            <a:avLst/>
          </a:prstGeom>
          <a:ln>
            <a:noFill/>
          </a:ln>
        </p:spPr>
      </p:pic>
      <p:pic>
        <p:nvPicPr>
          <p:cNvPr id="9" name="Picture 8" descr="A sign lit up at night&#10;&#10;Description automatically generated">
            <a:extLst>
              <a:ext uri="{FF2B5EF4-FFF2-40B4-BE49-F238E27FC236}">
                <a16:creationId xmlns:a16="http://schemas.microsoft.com/office/drawing/2014/main" id="{F87E7C54-F4C1-4B16-A484-375CBE3B495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80367" y="126907"/>
            <a:ext cx="608212" cy="396440"/>
          </a:xfrm>
          <a:prstGeom prst="rect">
            <a:avLst/>
          </a:prstGeom>
          <a:ln>
            <a:noFill/>
          </a:ln>
        </p:spPr>
      </p:pic>
      <p:pic>
        <p:nvPicPr>
          <p:cNvPr id="20" name="Picture 19" descr="A picture containing drawing&#10;&#10;Description automatically generated">
            <a:extLst>
              <a:ext uri="{FF2B5EF4-FFF2-40B4-BE49-F238E27FC236}">
                <a16:creationId xmlns:a16="http://schemas.microsoft.com/office/drawing/2014/main" id="{AF8CA377-E488-40B7-B33A-EE7BD1E8B4E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462442" y="136642"/>
            <a:ext cx="449644" cy="368157"/>
          </a:xfrm>
          <a:prstGeom prst="rect">
            <a:avLst/>
          </a:prstGeom>
        </p:spPr>
      </p:pic>
      <p:pic>
        <p:nvPicPr>
          <p:cNvPr id="13" name="Picture 12" descr="A dark room&#10;&#10;Description automatically generated">
            <a:extLst>
              <a:ext uri="{FF2B5EF4-FFF2-40B4-BE49-F238E27FC236}">
                <a16:creationId xmlns:a16="http://schemas.microsoft.com/office/drawing/2014/main" id="{AB687E28-CA01-4EAD-BB3A-E85B18371EB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1195179" y="132285"/>
            <a:ext cx="652285" cy="368161"/>
          </a:xfrm>
          <a:prstGeom prst="rect">
            <a:avLst/>
          </a:prstGeom>
          <a:ln>
            <a:noFill/>
          </a:ln>
        </p:spPr>
      </p:pic>
    </p:spTree>
    <p:extLst>
      <p:ext uri="{BB962C8B-B14F-4D97-AF65-F5344CB8AC3E}">
        <p14:creationId xmlns:p14="http://schemas.microsoft.com/office/powerpoint/2010/main" val="124910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95FF5-2766-4DE5-83BE-1985059D9EF3}"/>
              </a:ext>
            </a:extLst>
          </p:cNvPr>
          <p:cNvSpPr>
            <a:spLocks noGrp="1"/>
          </p:cNvSpPr>
          <p:nvPr>
            <p:ph idx="1"/>
          </p:nvPr>
        </p:nvSpPr>
        <p:spPr>
          <a:xfrm>
            <a:off x="679580" y="2294313"/>
            <a:ext cx="10515600" cy="3959492"/>
          </a:xfrm>
        </p:spPr>
        <p:txBody>
          <a:bodyPr/>
          <a:lstStyle>
            <a:lvl1pPr>
              <a:defRPr sz="20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12954"/>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80" y="1083925"/>
            <a:ext cx="10515600" cy="966016"/>
          </a:xfrm>
        </p:spPr>
        <p:txBody>
          <a:bodyPr>
            <a:normAutofit/>
          </a:bodyPr>
          <a:lstStyle>
            <a:lvl1pPr>
              <a:defRPr sz="2400" b="0">
                <a:latin typeface="+mn-lt"/>
                <a:cs typeface="Calibri" panose="020F050202020403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92188"/>
            <a:ext cx="2743200" cy="365125"/>
          </a:xfrm>
        </p:spPr>
        <p:txBody>
          <a:bodyPr/>
          <a:lstStyle>
            <a:lvl1pPr algn="l">
              <a:defRPr sz="1400" b="0"/>
            </a:lvl1pPr>
          </a:lstStyle>
          <a:p>
            <a:r>
              <a:rPr lang="en-US" dirty="0"/>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92188"/>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92875"/>
            <a:ext cx="1219878" cy="365125"/>
          </a:xfrm>
        </p:spPr>
        <p:txBody>
          <a:bodyPr/>
          <a:lstStyle>
            <a:lvl1pPr algn="r">
              <a:defRPr sz="1400" b="0"/>
            </a:lvl1pPr>
          </a:lstStyle>
          <a:p>
            <a:fld id="{DC835EB0-E4E2-4E11-A86D-A27C13F2E123}" type="slidenum">
              <a:rPr lang="en-GB" smtClean="0"/>
              <a:pPr/>
              <a:t>‹#›</a:t>
            </a:fld>
            <a:endParaRPr lang="en-GB" dirty="0"/>
          </a:p>
        </p:txBody>
      </p:sp>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9" name="Picture 8" descr="A sign lit up at night&#10;&#10;Description automatically generated">
            <a:extLst>
              <a:ext uri="{FF2B5EF4-FFF2-40B4-BE49-F238E27FC236}">
                <a16:creationId xmlns:a16="http://schemas.microsoft.com/office/drawing/2014/main" id="{F87E7C54-F4C1-4B16-A484-375CBE3B495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80367" y="126907"/>
            <a:ext cx="608212" cy="396440"/>
          </a:xfrm>
          <a:prstGeom prst="rect">
            <a:avLst/>
          </a:prstGeom>
          <a:ln>
            <a:noFill/>
          </a:ln>
        </p:spPr>
      </p:pic>
      <p:pic>
        <p:nvPicPr>
          <p:cNvPr id="13" name="Picture 12" descr="A dark room&#10;&#10;Description automatically generated">
            <a:extLst>
              <a:ext uri="{FF2B5EF4-FFF2-40B4-BE49-F238E27FC236}">
                <a16:creationId xmlns:a16="http://schemas.microsoft.com/office/drawing/2014/main" id="{AB687E28-CA01-4EAD-BB3A-E85B18371EB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195179" y="132285"/>
            <a:ext cx="652285" cy="368161"/>
          </a:xfrm>
          <a:prstGeom prst="rect">
            <a:avLst/>
          </a:prstGeom>
          <a:ln>
            <a:noFill/>
          </a:ln>
        </p:spPr>
      </p:pic>
      <p:pic>
        <p:nvPicPr>
          <p:cNvPr id="14" name="Picture 13" descr="A picture containing dark, computer, lit, computer&#10;&#10;Description automatically generated">
            <a:extLst>
              <a:ext uri="{FF2B5EF4-FFF2-40B4-BE49-F238E27FC236}">
                <a16:creationId xmlns:a16="http://schemas.microsoft.com/office/drawing/2014/main" id="{FA270DF4-07AA-48A5-A9E5-3C975716C8D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455678" y="142577"/>
            <a:ext cx="447779" cy="366630"/>
          </a:xfrm>
          <a:prstGeom prst="rect">
            <a:avLst/>
          </a:prstGeom>
          <a:ln>
            <a:noFill/>
          </a:ln>
        </p:spPr>
      </p:pic>
      <p:pic>
        <p:nvPicPr>
          <p:cNvPr id="15" name="Picture 14" descr="A picture containing clock, dark, traffic, street&#10;&#10;Description automatically generated">
            <a:extLst>
              <a:ext uri="{FF2B5EF4-FFF2-40B4-BE49-F238E27FC236}">
                <a16:creationId xmlns:a16="http://schemas.microsoft.com/office/drawing/2014/main" id="{82163EE6-795C-4362-A5EB-F50D10274E4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378437" y="145987"/>
            <a:ext cx="787383" cy="368155"/>
          </a:xfrm>
          <a:prstGeom prst="rect">
            <a:avLst/>
          </a:prstGeom>
        </p:spPr>
      </p:pic>
    </p:spTree>
    <p:extLst>
      <p:ext uri="{BB962C8B-B14F-4D97-AF65-F5344CB8AC3E}">
        <p14:creationId xmlns:p14="http://schemas.microsoft.com/office/powerpoint/2010/main" val="2850211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95FF5-2766-4DE5-83BE-1985059D9EF3}"/>
              </a:ext>
            </a:extLst>
          </p:cNvPr>
          <p:cNvSpPr>
            <a:spLocks noGrp="1"/>
          </p:cNvSpPr>
          <p:nvPr>
            <p:ph idx="1"/>
          </p:nvPr>
        </p:nvSpPr>
        <p:spPr>
          <a:xfrm>
            <a:off x="679580" y="2294313"/>
            <a:ext cx="10515600" cy="3959492"/>
          </a:xfrm>
        </p:spPr>
        <p:txBody>
          <a:bodyPr/>
          <a:lstStyle>
            <a:lvl1pPr>
              <a:defRPr sz="20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5" y="612954"/>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80" y="1083925"/>
            <a:ext cx="10515600" cy="966016"/>
          </a:xfrm>
        </p:spPr>
        <p:txBody>
          <a:bodyPr>
            <a:normAutofit/>
          </a:bodyPr>
          <a:lstStyle>
            <a:lvl1pPr>
              <a:defRPr sz="2400" b="0">
                <a:latin typeface="+mn-lt"/>
                <a:cs typeface="Calibri" panose="020F050202020403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1" y="6492875"/>
            <a:ext cx="2743200" cy="365125"/>
          </a:xfrm>
        </p:spPr>
        <p:txBody>
          <a:bodyPr/>
          <a:lstStyle>
            <a:lvl1pPr algn="l">
              <a:defRPr sz="1400" b="0"/>
            </a:lvl1pPr>
          </a:lstStyle>
          <a:p>
            <a:r>
              <a:rPr lang="en-US" dirty="0"/>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77275"/>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92875"/>
            <a:ext cx="1219878" cy="365125"/>
          </a:xfrm>
        </p:spPr>
        <p:txBody>
          <a:bodyPr/>
          <a:lstStyle>
            <a:lvl1pPr algn="r">
              <a:defRPr sz="1400" b="0"/>
            </a:lvl1pPr>
          </a:lstStyle>
          <a:p>
            <a:fld id="{DC835EB0-E4E2-4E11-A86D-A27C13F2E123}" type="slidenum">
              <a:rPr lang="en-GB" smtClean="0"/>
              <a:pPr/>
              <a:t>‹#›</a:t>
            </a:fld>
            <a:endParaRPr lang="en-GB" dirty="0"/>
          </a:p>
        </p:txBody>
      </p:sp>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13" name="Picture 12" descr="A dark room&#10;&#10;Description automatically generated">
            <a:extLst>
              <a:ext uri="{FF2B5EF4-FFF2-40B4-BE49-F238E27FC236}">
                <a16:creationId xmlns:a16="http://schemas.microsoft.com/office/drawing/2014/main" id="{AB687E28-CA01-4EAD-BB3A-E85B18371E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195179" y="132285"/>
            <a:ext cx="652285" cy="368161"/>
          </a:xfrm>
          <a:prstGeom prst="rect">
            <a:avLst/>
          </a:prstGeom>
          <a:ln>
            <a:noFill/>
          </a:ln>
        </p:spPr>
      </p:pic>
      <p:pic>
        <p:nvPicPr>
          <p:cNvPr id="14" name="Picture 13" descr="A picture containing dark, computer, lit, computer&#10;&#10;Description automatically generated">
            <a:extLst>
              <a:ext uri="{FF2B5EF4-FFF2-40B4-BE49-F238E27FC236}">
                <a16:creationId xmlns:a16="http://schemas.microsoft.com/office/drawing/2014/main" id="{FA270DF4-07AA-48A5-A9E5-3C975716C8D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55678" y="142577"/>
            <a:ext cx="447779" cy="366630"/>
          </a:xfrm>
          <a:prstGeom prst="rect">
            <a:avLst/>
          </a:prstGeom>
          <a:ln>
            <a:noFill/>
          </a:ln>
        </p:spPr>
      </p:pic>
      <p:pic>
        <p:nvPicPr>
          <p:cNvPr id="16" name="Picture 15" descr="A picture containing computer, dark, computer, lit&#10;&#10;Description automatically generated">
            <a:extLst>
              <a:ext uri="{FF2B5EF4-FFF2-40B4-BE49-F238E27FC236}">
                <a16:creationId xmlns:a16="http://schemas.microsoft.com/office/drawing/2014/main" id="{386F8AA3-DBB0-4257-BE80-F8A5FACCA9C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380302" y="141113"/>
            <a:ext cx="799047" cy="373608"/>
          </a:xfrm>
          <a:prstGeom prst="rect">
            <a:avLst/>
          </a:prstGeom>
          <a:ln>
            <a:noFill/>
          </a:ln>
        </p:spPr>
      </p:pic>
      <p:pic>
        <p:nvPicPr>
          <p:cNvPr id="17" name="Picture 16" descr="A close up of a sign&#10;&#10;Description automatically generated">
            <a:extLst>
              <a:ext uri="{FF2B5EF4-FFF2-40B4-BE49-F238E27FC236}">
                <a16:creationId xmlns:a16="http://schemas.microsoft.com/office/drawing/2014/main" id="{2E16CEB0-3F08-4E11-8C83-E46327969F3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93614" y="128051"/>
            <a:ext cx="594965" cy="387806"/>
          </a:xfrm>
          <a:prstGeom prst="rect">
            <a:avLst/>
          </a:prstGeom>
        </p:spPr>
      </p:pic>
    </p:spTree>
    <p:extLst>
      <p:ext uri="{BB962C8B-B14F-4D97-AF65-F5344CB8AC3E}">
        <p14:creationId xmlns:p14="http://schemas.microsoft.com/office/powerpoint/2010/main" val="281031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9D9F25-A0F8-4076-824A-BA8CB1E160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8F40A7A-0876-451F-9207-4DA489861F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F2882B-43AB-4F6C-B16C-84D9EFE08F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 Copyright</a:t>
            </a:r>
            <a:endParaRPr lang="en-GB"/>
          </a:p>
        </p:txBody>
      </p:sp>
      <p:sp>
        <p:nvSpPr>
          <p:cNvPr id="5" name="Footer Placeholder 4">
            <a:extLst>
              <a:ext uri="{FF2B5EF4-FFF2-40B4-BE49-F238E27FC236}">
                <a16:creationId xmlns:a16="http://schemas.microsoft.com/office/drawing/2014/main" id="{24D2A23F-F5B4-48BE-8735-21AEF63B97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Classification Confidential</a:t>
            </a:r>
          </a:p>
        </p:txBody>
      </p:sp>
      <p:sp>
        <p:nvSpPr>
          <p:cNvPr id="6" name="Slide Number Placeholder 5">
            <a:extLst>
              <a:ext uri="{FF2B5EF4-FFF2-40B4-BE49-F238E27FC236}">
                <a16:creationId xmlns:a16="http://schemas.microsoft.com/office/drawing/2014/main" id="{0DB596F5-33C0-42FA-8BC7-114A7E59F9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835EB0-E4E2-4E11-A86D-A27C13F2E123}" type="slidenum">
              <a:rPr lang="en-GB" smtClean="0"/>
              <a:t>‹#›</a:t>
            </a:fld>
            <a:endParaRPr lang="en-GB"/>
          </a:p>
        </p:txBody>
      </p:sp>
    </p:spTree>
    <p:extLst>
      <p:ext uri="{BB962C8B-B14F-4D97-AF65-F5344CB8AC3E}">
        <p14:creationId xmlns:p14="http://schemas.microsoft.com/office/powerpoint/2010/main" val="3596282003"/>
      </p:ext>
    </p:extLst>
  </p:cSld>
  <p:clrMap bg1="lt1" tx1="dk1" bg2="lt2" tx2="dk2" accent1="accent1" accent2="accent2" accent3="accent3" accent4="accent4" accent5="accent5" accent6="accent6" hlink="hlink" folHlink="folHlink"/>
  <p:sldLayoutIdLst>
    <p:sldLayoutId id="2147483671" r:id="rId1"/>
    <p:sldLayoutId id="2147483650" r:id="rId2"/>
    <p:sldLayoutId id="2147483664" r:id="rId3"/>
    <p:sldLayoutId id="2147483660" r:id="rId4"/>
    <p:sldLayoutId id="2147483665" r:id="rId5"/>
    <p:sldLayoutId id="2147483666" r:id="rId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397E83D-9F46-4E28-A4DE-11E6F58A34D7}"/>
              </a:ext>
            </a:extLst>
          </p:cNvPr>
          <p:cNvSpPr>
            <a:spLocks noGrp="1"/>
          </p:cNvSpPr>
          <p:nvPr>
            <p:ph type="title"/>
          </p:nvPr>
        </p:nvSpPr>
        <p:spPr>
          <a:xfrm>
            <a:off x="1678847" y="819052"/>
            <a:ext cx="8834306" cy="829850"/>
          </a:xfrm>
          <a:solidFill>
            <a:srgbClr val="014F7F"/>
          </a:solidFill>
        </p:spPr>
        <p:txBody>
          <a:bodyPr>
            <a:normAutofit fontScale="90000"/>
          </a:bodyPr>
          <a:lstStyle/>
          <a:p>
            <a:pPr algn="ctr"/>
            <a:r>
              <a:rPr lang="en-GB" sz="3600" b="1" dirty="0">
                <a:solidFill>
                  <a:schemeClr val="bg1"/>
                </a:solidFill>
              </a:rPr>
              <a:t>NDMA CUAS Specialist Course</a:t>
            </a:r>
            <a:br>
              <a:rPr lang="en-GB" sz="3600" b="1" dirty="0">
                <a:solidFill>
                  <a:schemeClr val="bg1"/>
                </a:solidFill>
              </a:rPr>
            </a:br>
            <a:r>
              <a:rPr lang="en-GB" sz="3600" b="1" dirty="0">
                <a:solidFill>
                  <a:schemeClr val="bg1"/>
                </a:solidFill>
              </a:rPr>
              <a:t>Boresighting and Sensor Alignment</a:t>
            </a:r>
          </a:p>
        </p:txBody>
      </p:sp>
      <p:sp>
        <p:nvSpPr>
          <p:cNvPr id="2" name="Date Placeholder 1">
            <a:extLst>
              <a:ext uri="{FF2B5EF4-FFF2-40B4-BE49-F238E27FC236}">
                <a16:creationId xmlns:a16="http://schemas.microsoft.com/office/drawing/2014/main" id="{8AF31C5E-2FCC-42BF-B413-E8A7B11CE4FC}"/>
              </a:ext>
            </a:extLst>
          </p:cNvPr>
          <p:cNvSpPr>
            <a:spLocks noGrp="1"/>
          </p:cNvSpPr>
          <p:nvPr>
            <p:ph type="dt" sz="half" idx="10"/>
          </p:nvPr>
        </p:nvSpPr>
        <p:spPr/>
        <p:txBody>
          <a:bodyPr/>
          <a:lstStyle/>
          <a:p>
            <a:r>
              <a:rPr lang="en-US"/>
              <a:t>© Copyright</a:t>
            </a:r>
            <a:endParaRPr lang="en-GB" dirty="0"/>
          </a:p>
        </p:txBody>
      </p:sp>
      <p:sp>
        <p:nvSpPr>
          <p:cNvPr id="3" name="Footer Placeholder 2">
            <a:extLst>
              <a:ext uri="{FF2B5EF4-FFF2-40B4-BE49-F238E27FC236}">
                <a16:creationId xmlns:a16="http://schemas.microsoft.com/office/drawing/2014/main" id="{061F4D03-92DD-4D92-9F8F-FDA6A9CD0524}"/>
              </a:ext>
            </a:extLst>
          </p:cNvPr>
          <p:cNvSpPr>
            <a:spLocks noGrp="1"/>
          </p:cNvSpPr>
          <p:nvPr>
            <p:ph type="ftr" sz="quarter" idx="11"/>
          </p:nvPr>
        </p:nvSpPr>
        <p:spPr/>
        <p:txBody>
          <a:bodyPr/>
          <a:lstStyle/>
          <a:p>
            <a:r>
              <a:rPr lang="en-GB" dirty="0"/>
              <a:t>Classification Confidential</a:t>
            </a:r>
          </a:p>
        </p:txBody>
      </p:sp>
      <p:sp>
        <p:nvSpPr>
          <p:cNvPr id="4" name="Slide Number Placeholder 3">
            <a:extLst>
              <a:ext uri="{FF2B5EF4-FFF2-40B4-BE49-F238E27FC236}">
                <a16:creationId xmlns:a16="http://schemas.microsoft.com/office/drawing/2014/main" id="{05C7B359-24E2-4AA7-B5FB-D0E55B3D6567}"/>
              </a:ext>
            </a:extLst>
          </p:cNvPr>
          <p:cNvSpPr>
            <a:spLocks noGrp="1"/>
          </p:cNvSpPr>
          <p:nvPr>
            <p:ph type="sldNum" sz="quarter" idx="12"/>
          </p:nvPr>
        </p:nvSpPr>
        <p:spPr/>
        <p:txBody>
          <a:bodyPr/>
          <a:lstStyle/>
          <a:p>
            <a:fld id="{DC835EB0-E4E2-4E11-A86D-A27C13F2E123}" type="slidenum">
              <a:rPr lang="en-GB" smtClean="0"/>
              <a:pPr/>
              <a:t>1</a:t>
            </a:fld>
            <a:endParaRPr lang="en-GB" dirty="0"/>
          </a:p>
        </p:txBody>
      </p:sp>
      <p:pic>
        <p:nvPicPr>
          <p:cNvPr id="6" name="Picture 5">
            <a:extLst>
              <a:ext uri="{FF2B5EF4-FFF2-40B4-BE49-F238E27FC236}">
                <a16:creationId xmlns:a16="http://schemas.microsoft.com/office/drawing/2014/main" id="{11D4B8D1-749D-4280-8E63-DE3C642C28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8847" y="1648902"/>
            <a:ext cx="8834306" cy="4557989"/>
          </a:xfrm>
          <a:prstGeom prst="rect">
            <a:avLst/>
          </a:prstGeom>
        </p:spPr>
      </p:pic>
    </p:spTree>
    <p:extLst>
      <p:ext uri="{BB962C8B-B14F-4D97-AF65-F5344CB8AC3E}">
        <p14:creationId xmlns:p14="http://schemas.microsoft.com/office/powerpoint/2010/main" val="396657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B74E01F-EF3E-47AE-90DA-2EB278CF44D0}"/>
              </a:ext>
            </a:extLst>
          </p:cNvPr>
          <p:cNvSpPr>
            <a:spLocks noGrp="1"/>
          </p:cNvSpPr>
          <p:nvPr>
            <p:ph idx="1"/>
          </p:nvPr>
        </p:nvSpPr>
        <p:spPr>
          <a:xfrm>
            <a:off x="679578" y="1754156"/>
            <a:ext cx="10500050" cy="4545976"/>
          </a:xfrm>
          <a:noFill/>
        </p:spPr>
        <p:txBody>
          <a:bodyPr>
            <a:normAutofit/>
          </a:bodyPr>
          <a:lstStyle/>
          <a:p>
            <a:pPr marL="0" indent="0">
              <a:buNone/>
            </a:pPr>
            <a:r>
              <a:rPr lang="en-US" sz="1800" b="1" dirty="0" err="1">
                <a:latin typeface="+mn-lt"/>
              </a:rPr>
              <a:t>Boresighting</a:t>
            </a:r>
            <a:r>
              <a:rPr lang="en-US" sz="1800" b="1" dirty="0">
                <a:latin typeface="+mn-lt"/>
              </a:rPr>
              <a:t> Principles</a:t>
            </a:r>
          </a:p>
          <a:p>
            <a:pPr marL="0" indent="0">
              <a:buNone/>
            </a:pPr>
            <a:r>
              <a:rPr lang="en-GB" sz="1800" dirty="0">
                <a:latin typeface="+mn-lt"/>
              </a:rPr>
              <a:t>To achieve full system performance several alignment procedures need to be undertaken on the CUAS system. </a:t>
            </a:r>
          </a:p>
          <a:p>
            <a:pPr marL="0" indent="0">
              <a:buNone/>
            </a:pPr>
            <a:r>
              <a:rPr lang="en-GB" sz="1800" dirty="0">
                <a:latin typeface="+mn-lt"/>
              </a:rPr>
              <a:t>The aim of the </a:t>
            </a:r>
            <a:r>
              <a:rPr lang="en-GB" sz="1800" dirty="0" err="1">
                <a:latin typeface="+mn-lt"/>
              </a:rPr>
              <a:t>boresighting</a:t>
            </a:r>
            <a:r>
              <a:rPr lang="en-GB" sz="1800" dirty="0">
                <a:latin typeface="+mn-lt"/>
              </a:rPr>
              <a:t> procedure is to align the sensors so that the optical centre beams are parallel to each other. This provides the most accurate alignment of the sensors over long ranges.</a:t>
            </a:r>
            <a:endParaRPr lang="en-US" sz="1800" dirty="0">
              <a:latin typeface="+mn-lt"/>
            </a:endParaRPr>
          </a:p>
          <a:p>
            <a:pPr marL="342900" indent="-342900">
              <a:buFont typeface="+mj-lt"/>
              <a:buAutoNum type="arabicPeriod"/>
            </a:pPr>
            <a:endParaRPr lang="en-GB" sz="1800" i="1" dirty="0">
              <a:solidFill>
                <a:srgbClr val="FF0000"/>
              </a:solidFill>
              <a:latin typeface="+mn-lt"/>
            </a:endParaRPr>
          </a:p>
          <a:p>
            <a:pPr marL="0" indent="0">
              <a:buNone/>
            </a:pPr>
            <a:endParaRPr lang="en-US" sz="1800" b="1" i="1" dirty="0">
              <a:solidFill>
                <a:srgbClr val="FF0000"/>
              </a:solidFill>
              <a:latin typeface="+mn-lt"/>
            </a:endParaRPr>
          </a:p>
          <a:p>
            <a:pPr marL="0" indent="0">
              <a:buNone/>
            </a:pPr>
            <a:endParaRPr lang="en-US" sz="1800" dirty="0"/>
          </a:p>
        </p:txBody>
      </p:sp>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sz="2400" b="1" dirty="0">
                <a:solidFill>
                  <a:schemeClr val="bg1"/>
                </a:solidFill>
              </a:rPr>
              <a:t>Sensor Alignment – Boresighting Principal</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2</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pic>
        <p:nvPicPr>
          <p:cNvPr id="2" name="Picture 1">
            <a:extLst>
              <a:ext uri="{FF2B5EF4-FFF2-40B4-BE49-F238E27FC236}">
                <a16:creationId xmlns:a16="http://schemas.microsoft.com/office/drawing/2014/main" id="{5C944D0E-BAF8-4782-E39C-7431A8116E33}"/>
              </a:ext>
            </a:extLst>
          </p:cNvPr>
          <p:cNvPicPr/>
          <p:nvPr/>
        </p:nvPicPr>
        <p:blipFill>
          <a:blip r:embed="rId3">
            <a:extLst>
              <a:ext uri="{28A0092B-C50C-407E-A947-70E740481C1C}">
                <a14:useLocalDpi xmlns:a14="http://schemas.microsoft.com/office/drawing/2010/main" val="0"/>
              </a:ext>
            </a:extLst>
          </a:blip>
          <a:stretch>
            <a:fillRect/>
          </a:stretch>
        </p:blipFill>
        <p:spPr>
          <a:xfrm>
            <a:off x="3523297" y="3499590"/>
            <a:ext cx="4485005" cy="2432685"/>
          </a:xfrm>
          <a:prstGeom prst="rect">
            <a:avLst/>
          </a:prstGeom>
        </p:spPr>
      </p:pic>
    </p:spTree>
    <p:extLst>
      <p:ext uri="{BB962C8B-B14F-4D97-AF65-F5344CB8AC3E}">
        <p14:creationId xmlns:p14="http://schemas.microsoft.com/office/powerpoint/2010/main" val="3025942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B74E01F-EF3E-47AE-90DA-2EB278CF44D0}"/>
              </a:ext>
            </a:extLst>
          </p:cNvPr>
          <p:cNvSpPr>
            <a:spLocks noGrp="1"/>
          </p:cNvSpPr>
          <p:nvPr>
            <p:ph idx="1"/>
          </p:nvPr>
        </p:nvSpPr>
        <p:spPr>
          <a:xfrm>
            <a:off x="679578" y="1754156"/>
            <a:ext cx="10500050" cy="4545976"/>
          </a:xfrm>
          <a:noFill/>
        </p:spPr>
        <p:txBody>
          <a:bodyPr>
            <a:normAutofit fontScale="92500" lnSpcReduction="20000"/>
          </a:bodyPr>
          <a:lstStyle/>
          <a:p>
            <a:pPr marL="0" indent="0">
              <a:buNone/>
            </a:pPr>
            <a:r>
              <a:rPr lang="en-GB" sz="1800" dirty="0">
                <a:latin typeface="+mn-lt"/>
              </a:rPr>
              <a:t>These activities should be carried out in the specific order listed below for the most accurate alignment result.</a:t>
            </a:r>
            <a:endParaRPr lang="en-US" sz="1800" dirty="0">
              <a:latin typeface="+mn-lt"/>
            </a:endParaRPr>
          </a:p>
          <a:p>
            <a:pPr marL="0" indent="0">
              <a:buNone/>
            </a:pPr>
            <a:r>
              <a:rPr lang="en-US" sz="1800" dirty="0">
                <a:latin typeface="+mn-lt"/>
              </a:rPr>
              <a:t>The TV Camera is the fixed sensor and is therefore the reference to align the other sensors to.</a:t>
            </a:r>
          </a:p>
          <a:p>
            <a:pPr marL="0" lvl="0" indent="0">
              <a:spcBef>
                <a:spcPts val="600"/>
              </a:spcBef>
              <a:spcAft>
                <a:spcPts val="600"/>
              </a:spcAft>
              <a:buNone/>
              <a:tabLst>
                <a:tab pos="431800" algn="l"/>
                <a:tab pos="540385" algn="l"/>
                <a:tab pos="540385" algn="l"/>
              </a:tabLst>
            </a:pPr>
            <a:r>
              <a:rPr lang="en-GB" sz="1800" u="none" strike="noStrike" dirty="0">
                <a:solidFill>
                  <a:srgbClr val="000000"/>
                </a:solidFill>
                <a:effectLst/>
                <a:latin typeface="+mn-lt"/>
                <a:ea typeface="Times New Roman" panose="02020603050405020304" pitchFamily="18" charset="0"/>
                <a:cs typeface="Times New Roman" panose="02020603050405020304" pitchFamily="18" charset="0"/>
              </a:rPr>
              <a:t>Mechanical Alignment should be carried out to a target at &gt;=2.5Km</a:t>
            </a:r>
            <a:br>
              <a:rPr lang="en-GB" sz="1800" u="none" strike="noStrike" dirty="0">
                <a:solidFill>
                  <a:srgbClr val="000000"/>
                </a:solidFill>
                <a:effectLst/>
                <a:latin typeface="+mn-lt"/>
                <a:ea typeface="Times New Roman" panose="02020603050405020304" pitchFamily="18" charset="0"/>
                <a:cs typeface="Times New Roman" panose="02020603050405020304" pitchFamily="18" charset="0"/>
              </a:rPr>
            </a:br>
            <a:r>
              <a:rPr lang="en-GB" sz="1200" i="1" u="none" strike="noStrike" dirty="0">
                <a:solidFill>
                  <a:srgbClr val="000000"/>
                </a:solidFill>
                <a:effectLst/>
                <a:latin typeface="+mn-lt"/>
                <a:ea typeface="Times New Roman" panose="02020603050405020304" pitchFamily="18" charset="0"/>
                <a:cs typeface="Times New Roman" panose="02020603050405020304" pitchFamily="18" charset="0"/>
              </a:rPr>
              <a:t>Note: These are only approximate distances</a:t>
            </a:r>
            <a:endParaRPr lang="en-GB" sz="1800" u="none" strike="noStrike" dirty="0">
              <a:solidFill>
                <a:srgbClr val="000000"/>
              </a:solidFill>
              <a:effectLst/>
              <a:latin typeface="+mn-lt"/>
              <a:ea typeface="Times New Roman" panose="02020603050405020304" pitchFamily="18" charset="0"/>
              <a:cs typeface="Times New Roman" panose="02020603050405020304" pitchFamily="18" charset="0"/>
            </a:endParaRPr>
          </a:p>
          <a:p>
            <a:pPr marL="0" lvl="0" indent="0">
              <a:spcBef>
                <a:spcPts val="600"/>
              </a:spcBef>
              <a:spcAft>
                <a:spcPts val="600"/>
              </a:spcAft>
              <a:buNone/>
              <a:tabLst>
                <a:tab pos="431800" algn="l"/>
                <a:tab pos="540385" algn="l"/>
                <a:tab pos="540385" algn="l"/>
              </a:tabLst>
            </a:pPr>
            <a:r>
              <a:rPr lang="en-GB" sz="1800" u="none" strike="noStrike" dirty="0">
                <a:solidFill>
                  <a:srgbClr val="000000"/>
                </a:solidFill>
                <a:effectLst/>
                <a:latin typeface="+mn-lt"/>
                <a:ea typeface="Times New Roman" panose="02020603050405020304" pitchFamily="18" charset="0"/>
                <a:cs typeface="Times New Roman" panose="02020603050405020304" pitchFamily="18" charset="0"/>
              </a:rPr>
              <a:t>	</a:t>
            </a:r>
            <a:endParaRPr lang="en-GB" sz="1800" u="none" strike="noStrike" dirty="0">
              <a:effectLst/>
              <a:latin typeface="+mn-lt"/>
              <a:ea typeface="Times New Roman" panose="02020603050405020304" pitchFamily="18" charset="0"/>
              <a:cs typeface="Times New Roman" panose="02020603050405020304" pitchFamily="18" charset="0"/>
            </a:endParaRPr>
          </a:p>
          <a:p>
            <a:pPr marL="800100" lvl="1" indent="-342900">
              <a:spcBef>
                <a:spcPts val="600"/>
              </a:spcBef>
              <a:spcAft>
                <a:spcPts val="600"/>
              </a:spcAft>
              <a:buFont typeface="+mj-lt"/>
              <a:buAutoNum type="arabicPeriod"/>
            </a:pPr>
            <a:r>
              <a:rPr lang="en-GB" sz="1800" dirty="0">
                <a:effectLst/>
                <a:latin typeface="+mn-lt"/>
                <a:ea typeface="Times New Roman" panose="02020603050405020304" pitchFamily="18" charset="0"/>
                <a:cs typeface="Times New Roman" panose="02020603050405020304" pitchFamily="18" charset="0"/>
              </a:rPr>
              <a:t>Enter Alignment screen (Shift X)</a:t>
            </a:r>
            <a:endParaRPr lang="en-GB" sz="1800" dirty="0">
              <a:latin typeface="+mn-lt"/>
              <a:ea typeface="Times New Roman" panose="02020603050405020304" pitchFamily="18" charset="0"/>
              <a:cs typeface="Times New Roman" panose="02020603050405020304" pitchFamily="18" charset="0"/>
            </a:endParaRPr>
          </a:p>
          <a:p>
            <a:pPr marL="800100" lvl="1" indent="-342900">
              <a:spcBef>
                <a:spcPts val="600"/>
              </a:spcBef>
              <a:spcAft>
                <a:spcPts val="600"/>
              </a:spcAft>
              <a:buFont typeface="+mj-lt"/>
              <a:buAutoNum type="arabicPeriod"/>
            </a:pPr>
            <a:r>
              <a:rPr lang="en-GB" sz="1800" dirty="0">
                <a:effectLst/>
                <a:latin typeface="+mn-lt"/>
                <a:ea typeface="Times New Roman" panose="02020603050405020304" pitchFamily="18" charset="0"/>
                <a:cs typeface="Times New Roman" panose="02020603050405020304" pitchFamily="18" charset="0"/>
              </a:rPr>
              <a:t>Select for TV Camera to be visible with the LRF.</a:t>
            </a:r>
            <a:endParaRPr lang="en-GB" sz="1800" dirty="0">
              <a:latin typeface="+mn-lt"/>
              <a:ea typeface="Times New Roman" panose="02020603050405020304" pitchFamily="18" charset="0"/>
              <a:cs typeface="Times New Roman" panose="02020603050405020304" pitchFamily="18" charset="0"/>
            </a:endParaRPr>
          </a:p>
          <a:p>
            <a:pPr marL="1257300" lvl="2" indent="-342900">
              <a:spcBef>
                <a:spcPts val="600"/>
              </a:spcBef>
              <a:spcAft>
                <a:spcPts val="600"/>
              </a:spcAft>
              <a:buFont typeface="+mj-lt"/>
              <a:buAutoNum type="alphaLcPeriod"/>
            </a:pPr>
            <a:r>
              <a:rPr lang="en-GB" sz="1800" dirty="0">
                <a:effectLst/>
                <a:latin typeface="+mn-lt"/>
                <a:ea typeface="Times New Roman" panose="02020603050405020304" pitchFamily="18" charset="0"/>
                <a:cs typeface="Times New Roman" panose="02020603050405020304" pitchFamily="18" charset="0"/>
              </a:rPr>
              <a:t>Check alignment of the LRF to the daylight TV camera.</a:t>
            </a:r>
          </a:p>
          <a:p>
            <a:pPr marL="1257300" lvl="2" indent="-342900">
              <a:spcBef>
                <a:spcPts val="600"/>
              </a:spcBef>
              <a:spcAft>
                <a:spcPts val="600"/>
              </a:spcAft>
              <a:buFont typeface="+mj-lt"/>
              <a:buAutoNum type="alphaLcPeriod"/>
            </a:pPr>
            <a:r>
              <a:rPr lang="en-GB" sz="1800" dirty="0">
                <a:latin typeface="+mn-lt"/>
                <a:ea typeface="Times New Roman" panose="02020603050405020304" pitchFamily="18" charset="0"/>
                <a:cs typeface="Times New Roman" panose="02020603050405020304" pitchFamily="18" charset="0"/>
              </a:rPr>
              <a:t>If required, perform mechanical (coarse) alignment of the LRF to the centre of the daylight TV camera.</a:t>
            </a:r>
            <a:endParaRPr lang="en-GB" sz="1800" dirty="0">
              <a:effectLst/>
              <a:latin typeface="+mn-lt"/>
              <a:ea typeface="Times New Roman" panose="02020603050405020304" pitchFamily="18" charset="0"/>
              <a:cs typeface="Times New Roman" panose="02020603050405020304" pitchFamily="18" charset="0"/>
            </a:endParaRPr>
          </a:p>
          <a:p>
            <a:pPr marL="800100" lvl="1" indent="-342900">
              <a:spcBef>
                <a:spcPts val="600"/>
              </a:spcBef>
              <a:spcAft>
                <a:spcPts val="600"/>
              </a:spcAft>
              <a:buFont typeface="+mj-lt"/>
              <a:buAutoNum type="arabicPeriod"/>
            </a:pPr>
            <a:r>
              <a:rPr lang="en-GB" sz="1800" dirty="0">
                <a:effectLst/>
                <a:latin typeface="+mn-lt"/>
                <a:ea typeface="Times New Roman" panose="02020603050405020304" pitchFamily="18" charset="0"/>
                <a:cs typeface="Times New Roman" panose="02020603050405020304" pitchFamily="18" charset="0"/>
              </a:rPr>
              <a:t>Select the TI Camera to be visible with the LRF.</a:t>
            </a:r>
            <a:endParaRPr lang="en-GB" sz="1800" dirty="0">
              <a:latin typeface="+mn-lt"/>
              <a:ea typeface="Times New Roman" panose="02020603050405020304" pitchFamily="18" charset="0"/>
              <a:cs typeface="Times New Roman" panose="02020603050405020304" pitchFamily="18" charset="0"/>
            </a:endParaRPr>
          </a:p>
          <a:p>
            <a:pPr marL="1257300" lvl="2" indent="-342900">
              <a:spcBef>
                <a:spcPts val="600"/>
              </a:spcBef>
              <a:spcAft>
                <a:spcPts val="600"/>
              </a:spcAft>
              <a:buFont typeface="+mj-lt"/>
              <a:buAutoNum type="alphaLcPeriod"/>
            </a:pPr>
            <a:r>
              <a:rPr lang="en-GB" sz="1800" dirty="0">
                <a:latin typeface="+mn-lt"/>
                <a:ea typeface="Times New Roman" panose="02020603050405020304" pitchFamily="18" charset="0"/>
                <a:cs typeface="Times New Roman" panose="02020603050405020304" pitchFamily="18" charset="0"/>
              </a:rPr>
              <a:t>Check alignment of the TI camera to the daylight TV camera.</a:t>
            </a:r>
          </a:p>
          <a:p>
            <a:pPr marL="1257300" lvl="2" indent="-342900">
              <a:spcBef>
                <a:spcPts val="600"/>
              </a:spcBef>
              <a:spcAft>
                <a:spcPts val="600"/>
              </a:spcAft>
              <a:buFont typeface="+mj-lt"/>
              <a:buAutoNum type="alphaLcPeriod"/>
            </a:pPr>
            <a:r>
              <a:rPr lang="en-GB" sz="1800" dirty="0">
                <a:latin typeface="+mn-lt"/>
                <a:ea typeface="Times New Roman" panose="02020603050405020304" pitchFamily="18" charset="0"/>
                <a:cs typeface="Times New Roman" panose="02020603050405020304" pitchFamily="18" charset="0"/>
              </a:rPr>
              <a:t>Perform mechanical (coarse) alignment  of the TI to be at the centre of the daylight TV camera.</a:t>
            </a:r>
            <a:endParaRPr lang="en-GB" sz="1800" dirty="0">
              <a:effectLst/>
              <a:latin typeface="+mn-lt"/>
              <a:ea typeface="Times New Roman" panose="02020603050405020304" pitchFamily="18" charset="0"/>
              <a:cs typeface="Times New Roman" panose="02020603050405020304" pitchFamily="18" charset="0"/>
            </a:endParaRPr>
          </a:p>
          <a:p>
            <a:pPr marL="800100" lvl="1" indent="-342900">
              <a:spcBef>
                <a:spcPts val="600"/>
              </a:spcBef>
              <a:spcAft>
                <a:spcPts val="600"/>
              </a:spcAft>
              <a:buFont typeface="+mj-lt"/>
              <a:buAutoNum type="arabicPeriod"/>
            </a:pPr>
            <a:r>
              <a:rPr lang="en-GB" sz="1800" dirty="0">
                <a:latin typeface="+mn-lt"/>
                <a:ea typeface="Times New Roman" panose="02020603050405020304" pitchFamily="18" charset="0"/>
                <a:cs typeface="Times New Roman" panose="02020603050405020304" pitchFamily="18" charset="0"/>
              </a:rPr>
              <a:t>Perform digital (fine) alignment of daylight TV and TI cameras.</a:t>
            </a:r>
            <a:endParaRPr lang="en-GB" sz="1800" dirty="0">
              <a:effectLst/>
              <a:latin typeface="+mn-lt"/>
              <a:ea typeface="Times New Roman" panose="02020603050405020304" pitchFamily="18" charset="0"/>
              <a:cs typeface="Times New Roman" panose="02020603050405020304" pitchFamily="18" charset="0"/>
            </a:endParaRPr>
          </a:p>
          <a:p>
            <a:pPr marL="800100" lvl="1" indent="-342900">
              <a:spcBef>
                <a:spcPts val="600"/>
              </a:spcBef>
              <a:spcAft>
                <a:spcPts val="600"/>
              </a:spcAft>
              <a:buFont typeface="+mj-lt"/>
              <a:buAutoNum type="arabicPeriod"/>
            </a:pPr>
            <a:r>
              <a:rPr lang="en-GB" sz="1800" dirty="0">
                <a:latin typeface="+mn-lt"/>
                <a:ea typeface="Times New Roman" panose="02020603050405020304" pitchFamily="18" charset="0"/>
                <a:cs typeface="Times New Roman" panose="02020603050405020304" pitchFamily="18" charset="0"/>
              </a:rPr>
              <a:t>Exit alignment screen</a:t>
            </a:r>
            <a:endParaRPr lang="en-GB" sz="1800" dirty="0">
              <a:effectLst/>
              <a:latin typeface="+mn-lt"/>
              <a:ea typeface="Times New Roman" panose="02020603050405020304" pitchFamily="18" charset="0"/>
              <a:cs typeface="Times New Roman" panose="02020603050405020304" pitchFamily="18" charset="0"/>
            </a:endParaRPr>
          </a:p>
        </p:txBody>
      </p:sp>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sz="2400" b="1" dirty="0">
                <a:solidFill>
                  <a:schemeClr val="bg1"/>
                </a:solidFill>
              </a:rPr>
              <a:t>Sensor Alignment – Boresighting  Top-Level Process</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3</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Tree>
    <p:extLst>
      <p:ext uri="{BB962C8B-B14F-4D97-AF65-F5344CB8AC3E}">
        <p14:creationId xmlns:p14="http://schemas.microsoft.com/office/powerpoint/2010/main" val="2751035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anim calcmode="lin" valueType="num">
                                      <p:cBhvr additive="base">
                                        <p:cTn id="7"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4" end="4"/>
                                            </p:txEl>
                                          </p:spTgt>
                                        </p:tgtEl>
                                        <p:attrNameLst>
                                          <p:attrName>style.visibility</p:attrName>
                                        </p:attrNameLst>
                                      </p:cBhvr>
                                      <p:to>
                                        <p:strVal val="visible"/>
                                      </p:to>
                                    </p:set>
                                    <p:anim calcmode="lin" valueType="num">
                                      <p:cBhvr additive="base">
                                        <p:cTn id="13"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anim calcmode="lin" valueType="num">
                                      <p:cBhvr additive="base">
                                        <p:cTn id="19"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anim calcmode="lin" valueType="num">
                                      <p:cBhvr additive="base">
                                        <p:cTn id="25"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anim calcmode="lin" valueType="num">
                                      <p:cBhvr additive="base">
                                        <p:cTn id="31" dur="5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
                                            <p:txEl>
                                              <p:pRg st="8" end="8"/>
                                            </p:txEl>
                                          </p:spTgt>
                                        </p:tgtEl>
                                        <p:attrNameLst>
                                          <p:attrName>style.visibility</p:attrName>
                                        </p:attrNameLst>
                                      </p:cBhvr>
                                      <p:to>
                                        <p:strVal val="visible"/>
                                      </p:to>
                                    </p:set>
                                    <p:anim calcmode="lin" valueType="num">
                                      <p:cBhvr additive="base">
                                        <p:cTn id="37" dur="500" fill="hold"/>
                                        <p:tgtEl>
                                          <p:spTgt spid="9">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9">
                                            <p:txEl>
                                              <p:pRg st="9" end="9"/>
                                            </p:txEl>
                                          </p:spTgt>
                                        </p:tgtEl>
                                        <p:attrNameLst>
                                          <p:attrName>style.visibility</p:attrName>
                                        </p:attrNameLst>
                                      </p:cBhvr>
                                      <p:to>
                                        <p:strVal val="visible"/>
                                      </p:to>
                                    </p:set>
                                    <p:anim calcmode="lin" valueType="num">
                                      <p:cBhvr additive="base">
                                        <p:cTn id="43" dur="500" fill="hold"/>
                                        <p:tgtEl>
                                          <p:spTgt spid="9">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9">
                                            <p:txEl>
                                              <p:pRg st="10" end="10"/>
                                            </p:txEl>
                                          </p:spTgt>
                                        </p:tgtEl>
                                        <p:attrNameLst>
                                          <p:attrName>style.visibility</p:attrName>
                                        </p:attrNameLst>
                                      </p:cBhvr>
                                      <p:to>
                                        <p:strVal val="visible"/>
                                      </p:to>
                                    </p:set>
                                    <p:anim calcmode="lin" valueType="num">
                                      <p:cBhvr additive="base">
                                        <p:cTn id="49" dur="500" fill="hold"/>
                                        <p:tgtEl>
                                          <p:spTgt spid="9">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9">
                                            <p:txEl>
                                              <p:pRg st="11" end="11"/>
                                            </p:txEl>
                                          </p:spTgt>
                                        </p:tgtEl>
                                        <p:attrNameLst>
                                          <p:attrName>style.visibility</p:attrName>
                                        </p:attrNameLst>
                                      </p:cBhvr>
                                      <p:to>
                                        <p:strVal val="visible"/>
                                      </p:to>
                                    </p:set>
                                    <p:anim calcmode="lin" valueType="num">
                                      <p:cBhvr additive="base">
                                        <p:cTn id="55" dur="500" fill="hold"/>
                                        <p:tgtEl>
                                          <p:spTgt spid="9">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9">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9">
                                            <p:txEl>
                                              <p:pRg st="12" end="12"/>
                                            </p:txEl>
                                          </p:spTgt>
                                        </p:tgtEl>
                                        <p:attrNameLst>
                                          <p:attrName>style.visibility</p:attrName>
                                        </p:attrNameLst>
                                      </p:cBhvr>
                                      <p:to>
                                        <p:strVal val="visible"/>
                                      </p:to>
                                    </p:set>
                                    <p:anim calcmode="lin" valueType="num">
                                      <p:cBhvr additive="base">
                                        <p:cTn id="61" dur="500" fill="hold"/>
                                        <p:tgtEl>
                                          <p:spTgt spid="9">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9">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B74E01F-EF3E-47AE-90DA-2EB278CF44D0}"/>
              </a:ext>
            </a:extLst>
          </p:cNvPr>
          <p:cNvSpPr>
            <a:spLocks noGrp="1"/>
          </p:cNvSpPr>
          <p:nvPr>
            <p:ph idx="1"/>
          </p:nvPr>
        </p:nvSpPr>
        <p:spPr>
          <a:xfrm>
            <a:off x="679578" y="1754156"/>
            <a:ext cx="10500050" cy="4545976"/>
          </a:xfrm>
          <a:noFill/>
        </p:spPr>
        <p:txBody>
          <a:bodyPr>
            <a:normAutofit/>
          </a:bodyPr>
          <a:lstStyle/>
          <a:p>
            <a:pPr marL="0" indent="0">
              <a:buNone/>
            </a:pPr>
            <a:endParaRPr lang="en-US" sz="1800" b="1" dirty="0">
              <a:latin typeface="+mn-lt"/>
            </a:endParaRPr>
          </a:p>
          <a:p>
            <a:pPr marL="0" indent="0">
              <a:buNone/>
            </a:pPr>
            <a:r>
              <a:rPr lang="en-US" sz="1800" b="1" dirty="0">
                <a:latin typeface="+mn-lt"/>
              </a:rPr>
              <a:t>Tools required for Alignment</a:t>
            </a:r>
          </a:p>
          <a:p>
            <a:pPr marL="0" indent="0">
              <a:buNone/>
            </a:pPr>
            <a:endParaRPr lang="en-US" sz="1800" b="1" dirty="0">
              <a:latin typeface="+mn-lt"/>
            </a:endParaRPr>
          </a:p>
          <a:p>
            <a:r>
              <a:rPr lang="en-GB" sz="1800" b="0" i="0" dirty="0">
                <a:effectLst/>
                <a:latin typeface="+mn-lt"/>
              </a:rPr>
              <a:t>Thinned down 12 A/F spanner (Part No. 1933-0000-T02)</a:t>
            </a:r>
          </a:p>
          <a:p>
            <a:r>
              <a:rPr lang="en-GB" sz="1800" dirty="0">
                <a:latin typeface="+mn-lt"/>
              </a:rPr>
              <a:t>8mm / 10mm / 13mm / 14mm AF Spanners</a:t>
            </a:r>
          </a:p>
          <a:p>
            <a:r>
              <a:rPr lang="en-GB" sz="1800" dirty="0">
                <a:latin typeface="+mn-lt"/>
              </a:rPr>
              <a:t>2mm Hex Key</a:t>
            </a:r>
            <a:endParaRPr lang="en-US" sz="1800" b="1" i="1" dirty="0">
              <a:solidFill>
                <a:srgbClr val="FF0000"/>
              </a:solidFill>
              <a:latin typeface="+mn-lt"/>
            </a:endParaRPr>
          </a:p>
          <a:p>
            <a:pPr marL="0" indent="0">
              <a:buNone/>
            </a:pPr>
            <a:endParaRPr lang="en-US" sz="1800" dirty="0"/>
          </a:p>
        </p:txBody>
      </p:sp>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sz="2400" b="1" dirty="0">
                <a:solidFill>
                  <a:schemeClr val="bg1"/>
                </a:solidFill>
              </a:rPr>
              <a:t>Sensor Alignment - Tooling</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4</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pic>
        <p:nvPicPr>
          <p:cNvPr id="3" name="Picture 2">
            <a:extLst>
              <a:ext uri="{FF2B5EF4-FFF2-40B4-BE49-F238E27FC236}">
                <a16:creationId xmlns:a16="http://schemas.microsoft.com/office/drawing/2014/main" id="{10695B12-14FE-4932-B202-4F341FF73D5D}"/>
              </a:ext>
            </a:extLst>
          </p:cNvPr>
          <p:cNvPicPr>
            <a:picLocks noChangeAspect="1"/>
          </p:cNvPicPr>
          <p:nvPr/>
        </p:nvPicPr>
        <p:blipFill>
          <a:blip r:embed="rId3"/>
          <a:stretch>
            <a:fillRect/>
          </a:stretch>
        </p:blipFill>
        <p:spPr>
          <a:xfrm>
            <a:off x="7176894" y="3295616"/>
            <a:ext cx="3086430" cy="1632677"/>
          </a:xfrm>
          <a:prstGeom prst="rect">
            <a:avLst/>
          </a:prstGeom>
        </p:spPr>
      </p:pic>
    </p:spTree>
    <p:extLst>
      <p:ext uri="{BB962C8B-B14F-4D97-AF65-F5344CB8AC3E}">
        <p14:creationId xmlns:p14="http://schemas.microsoft.com/office/powerpoint/2010/main" val="1132976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B74E01F-EF3E-47AE-90DA-2EB278CF44D0}"/>
              </a:ext>
            </a:extLst>
          </p:cNvPr>
          <p:cNvSpPr>
            <a:spLocks noGrp="1"/>
          </p:cNvSpPr>
          <p:nvPr>
            <p:ph idx="1"/>
          </p:nvPr>
        </p:nvSpPr>
        <p:spPr>
          <a:xfrm>
            <a:off x="679578" y="1754156"/>
            <a:ext cx="10500050" cy="4724462"/>
          </a:xfrm>
          <a:noFill/>
        </p:spPr>
        <p:txBody>
          <a:bodyPr>
            <a:normAutofit fontScale="40000" lnSpcReduction="20000"/>
          </a:bodyPr>
          <a:lstStyle/>
          <a:p>
            <a:pPr marL="0" indent="0">
              <a:buNone/>
            </a:pPr>
            <a:r>
              <a:rPr lang="en-GB" sz="4800" b="1" i="1" dirty="0">
                <a:latin typeface="+mn-lt"/>
              </a:rPr>
              <a:t>Important Notes </a:t>
            </a:r>
          </a:p>
          <a:p>
            <a:pPr marL="0" indent="0">
              <a:buNone/>
            </a:pPr>
            <a:r>
              <a:rPr lang="en-GB" sz="3000" b="1" i="1" dirty="0">
                <a:solidFill>
                  <a:schemeClr val="accent2"/>
                </a:solidFill>
                <a:latin typeface="+mn-lt"/>
              </a:rPr>
              <a:t>NOTE: The daylight TV camera mechanical installation is fixed and does not have mechanical adjustment for boresighting.</a:t>
            </a:r>
          </a:p>
          <a:p>
            <a:pPr marL="0" indent="0">
              <a:buNone/>
            </a:pPr>
            <a:r>
              <a:rPr lang="en-GB" sz="3000" b="1" i="1" dirty="0">
                <a:solidFill>
                  <a:schemeClr val="accent2"/>
                </a:solidFill>
                <a:latin typeface="+mn-lt"/>
              </a:rPr>
              <a:t>NOTE: The LRF is mounted to a dovetail that allows small mechanical movements in azimuth and elevation.</a:t>
            </a:r>
          </a:p>
          <a:p>
            <a:pPr marL="0" indent="0">
              <a:buNone/>
            </a:pPr>
            <a:r>
              <a:rPr lang="en-GB" sz="3000" b="1" i="1" dirty="0">
                <a:solidFill>
                  <a:schemeClr val="accent2"/>
                </a:solidFill>
                <a:latin typeface="+mn-lt"/>
              </a:rPr>
              <a:t>NOTE: The TI camera is mounted to a dovetail that allows small mechanical movements in azimuth and elevation.</a:t>
            </a:r>
          </a:p>
          <a:p>
            <a:pPr marL="0" indent="0">
              <a:buNone/>
            </a:pPr>
            <a:r>
              <a:rPr lang="en-GB" sz="3000" b="1" i="1" dirty="0">
                <a:solidFill>
                  <a:schemeClr val="accent2"/>
                </a:solidFill>
                <a:latin typeface="+mn-lt"/>
              </a:rPr>
              <a:t>NOTE: Chess Dynamics recommend a digital boresight adjustment of less than 100px.</a:t>
            </a:r>
            <a:endParaRPr lang="en-GB" sz="4800" b="1" dirty="0">
              <a:latin typeface="+mn-lt"/>
            </a:endParaRPr>
          </a:p>
          <a:p>
            <a:pPr marL="0" indent="0">
              <a:buNone/>
            </a:pPr>
            <a:r>
              <a:rPr lang="en-GB" sz="4800" b="1" dirty="0">
                <a:latin typeface="+mn-lt"/>
              </a:rPr>
              <a:t>Preparation</a:t>
            </a:r>
          </a:p>
          <a:p>
            <a:pPr lvl="1">
              <a:spcAft>
                <a:spcPts val="600"/>
              </a:spcAft>
            </a:pPr>
            <a:r>
              <a:rPr lang="en-GB" sz="4200" dirty="0">
                <a:latin typeface="+mn-lt"/>
              </a:rPr>
              <a:t>Step 1. Ensure that the mounting bolts of the daylight TV camera, TI camera, LRF, and the laser pointer are tightened correctly.</a:t>
            </a:r>
          </a:p>
          <a:p>
            <a:pPr lvl="1">
              <a:spcAft>
                <a:spcPts val="600"/>
              </a:spcAft>
            </a:pPr>
            <a:r>
              <a:rPr lang="en-GB" sz="4200" dirty="0">
                <a:latin typeface="+mn-lt"/>
              </a:rPr>
              <a:t>Step 2. On the VMS, Shift X to enter the boresight alignment screen.</a:t>
            </a:r>
          </a:p>
          <a:p>
            <a:pPr lvl="1">
              <a:spcAft>
                <a:spcPts val="600"/>
              </a:spcAft>
            </a:pPr>
            <a:r>
              <a:rPr lang="en-GB" sz="4200" dirty="0">
                <a:latin typeface="+mn-lt"/>
              </a:rPr>
              <a:t>Step 3. Set the digital boresight crosshair values in the VMS to 0.0 for the daylight TV and TI cameras using the ‘Zero’ and ‘Apply’ buttons.</a:t>
            </a:r>
          </a:p>
          <a:p>
            <a:pPr marL="0" indent="0">
              <a:buNone/>
            </a:pPr>
            <a:endParaRPr lang="en-GB" sz="4800" dirty="0">
              <a:latin typeface="+mn-lt"/>
            </a:endParaRPr>
          </a:p>
          <a:p>
            <a:pPr marL="0" indent="0">
              <a:buNone/>
            </a:pPr>
            <a:r>
              <a:rPr lang="en-GB" sz="4800" b="1" dirty="0">
                <a:latin typeface="+mn-lt"/>
              </a:rPr>
              <a:t>Check LRF boresight to the TV camera</a:t>
            </a:r>
          </a:p>
          <a:p>
            <a:pPr lvl="1">
              <a:spcAft>
                <a:spcPts val="600"/>
              </a:spcAft>
            </a:pPr>
            <a:r>
              <a:rPr lang="en-GB" sz="4300" dirty="0">
                <a:latin typeface="+mn-lt"/>
              </a:rPr>
              <a:t>Step 1. Set the boresight alignment screen to display video feeds for the daylight TV camera and the LRF.</a:t>
            </a:r>
          </a:p>
          <a:p>
            <a:pPr lvl="1">
              <a:spcAft>
                <a:spcPts val="600"/>
              </a:spcAft>
            </a:pPr>
            <a:r>
              <a:rPr lang="en-GB" sz="4300" dirty="0">
                <a:latin typeface="+mn-lt"/>
              </a:rPr>
              <a:t>Step 2. Move the system to aim at a distant object &gt;2km away and verify that the daylight TV camera and the LRF crosshairs are coarsely aligned. </a:t>
            </a:r>
            <a:br>
              <a:rPr lang="en-GB" sz="4300" dirty="0">
                <a:latin typeface="+mn-lt"/>
              </a:rPr>
            </a:br>
            <a:r>
              <a:rPr lang="en-GB" sz="4300" dirty="0">
                <a:latin typeface="+mn-lt"/>
              </a:rPr>
              <a:t>If not, perform mechanical alignment the LRF to the daylight TV camera.</a:t>
            </a:r>
            <a:endParaRPr lang="en-US" sz="4300" b="1" dirty="0">
              <a:latin typeface="+mn-lt"/>
            </a:endParaRPr>
          </a:p>
        </p:txBody>
      </p:sp>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sz="2400" b="1" dirty="0">
                <a:solidFill>
                  <a:schemeClr val="bg1"/>
                </a:solidFill>
              </a:rPr>
              <a:t>Sensor Alignment – Mechanical Boresight Procedure</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5</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Tree>
    <p:extLst>
      <p:ext uri="{BB962C8B-B14F-4D97-AF65-F5344CB8AC3E}">
        <p14:creationId xmlns:p14="http://schemas.microsoft.com/office/powerpoint/2010/main" val="1866293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5" end="5"/>
                                            </p:txEl>
                                          </p:spTgt>
                                        </p:tgtEl>
                                        <p:attrNameLst>
                                          <p:attrName>style.visibility</p:attrName>
                                        </p:attrNameLst>
                                      </p:cBhvr>
                                      <p:to>
                                        <p:strVal val="visible"/>
                                      </p:to>
                                    </p:set>
                                    <p:anim calcmode="lin" valueType="num">
                                      <p:cBhvr additive="base">
                                        <p:cTn id="7"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xEl>
                                              <p:pRg st="6" end="6"/>
                                            </p:txEl>
                                          </p:spTgt>
                                        </p:tgtEl>
                                        <p:attrNameLst>
                                          <p:attrName>style.visibility</p:attrName>
                                        </p:attrNameLst>
                                      </p:cBhvr>
                                      <p:to>
                                        <p:strVal val="visible"/>
                                      </p:to>
                                    </p:set>
                                    <p:anim calcmode="lin" valueType="num">
                                      <p:cBhvr additive="base">
                                        <p:cTn id="11"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6" end="6"/>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xEl>
                                              <p:pRg st="7" end="7"/>
                                            </p:txEl>
                                          </p:spTgt>
                                        </p:tgtEl>
                                        <p:attrNameLst>
                                          <p:attrName>style.visibility</p:attrName>
                                        </p:attrNameLst>
                                      </p:cBhvr>
                                      <p:to>
                                        <p:strVal val="visible"/>
                                      </p:to>
                                    </p:set>
                                    <p:anim calcmode="lin" valueType="num">
                                      <p:cBhvr additive="base">
                                        <p:cTn id="15" dur="5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
                                            <p:txEl>
                                              <p:pRg st="7" end="7"/>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xEl>
                                              <p:pRg st="8" end="8"/>
                                            </p:txEl>
                                          </p:spTgt>
                                        </p:tgtEl>
                                        <p:attrNameLst>
                                          <p:attrName>style.visibility</p:attrName>
                                        </p:attrNameLst>
                                      </p:cBhvr>
                                      <p:to>
                                        <p:strVal val="visible"/>
                                      </p:to>
                                    </p:set>
                                    <p:anim calcmode="lin" valueType="num">
                                      <p:cBhvr additive="base">
                                        <p:cTn id="19" dur="500" fill="hold"/>
                                        <p:tgtEl>
                                          <p:spTgt spid="9">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xEl>
                                              <p:pRg st="10" end="10"/>
                                            </p:txEl>
                                          </p:spTgt>
                                        </p:tgtEl>
                                        <p:attrNameLst>
                                          <p:attrName>style.visibility</p:attrName>
                                        </p:attrNameLst>
                                      </p:cBhvr>
                                      <p:to>
                                        <p:strVal val="visible"/>
                                      </p:to>
                                    </p:set>
                                    <p:anim calcmode="lin" valueType="num">
                                      <p:cBhvr additive="base">
                                        <p:cTn id="25" dur="500" fill="hold"/>
                                        <p:tgtEl>
                                          <p:spTgt spid="9">
                                            <p:txEl>
                                              <p:pRg st="10" end="1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10" end="10"/>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9">
                                            <p:txEl>
                                              <p:pRg st="11" end="11"/>
                                            </p:txEl>
                                          </p:spTgt>
                                        </p:tgtEl>
                                        <p:attrNameLst>
                                          <p:attrName>style.visibility</p:attrName>
                                        </p:attrNameLst>
                                      </p:cBhvr>
                                      <p:to>
                                        <p:strVal val="visible"/>
                                      </p:to>
                                    </p:set>
                                    <p:anim calcmode="lin" valueType="num">
                                      <p:cBhvr additive="base">
                                        <p:cTn id="29" dur="500" fill="hold"/>
                                        <p:tgtEl>
                                          <p:spTgt spid="9">
                                            <p:txEl>
                                              <p:pRg st="11" end="1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9">
                                            <p:txEl>
                                              <p:pRg st="11" end="11"/>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9">
                                            <p:txEl>
                                              <p:pRg st="12" end="12"/>
                                            </p:txEl>
                                          </p:spTgt>
                                        </p:tgtEl>
                                        <p:attrNameLst>
                                          <p:attrName>style.visibility</p:attrName>
                                        </p:attrNameLst>
                                      </p:cBhvr>
                                      <p:to>
                                        <p:strVal val="visible"/>
                                      </p:to>
                                    </p:set>
                                    <p:anim calcmode="lin" valueType="num">
                                      <p:cBhvr additive="base">
                                        <p:cTn id="33" dur="500" fill="hold"/>
                                        <p:tgtEl>
                                          <p:spTgt spid="9">
                                            <p:txEl>
                                              <p:pRg st="12" end="1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9">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B74E01F-EF3E-47AE-90DA-2EB278CF44D0}"/>
              </a:ext>
            </a:extLst>
          </p:cNvPr>
          <p:cNvSpPr>
            <a:spLocks noGrp="1"/>
          </p:cNvSpPr>
          <p:nvPr>
            <p:ph idx="1"/>
          </p:nvPr>
        </p:nvSpPr>
        <p:spPr>
          <a:xfrm>
            <a:off x="679578" y="1754156"/>
            <a:ext cx="10500050" cy="4724462"/>
          </a:xfrm>
          <a:noFill/>
        </p:spPr>
        <p:txBody>
          <a:bodyPr>
            <a:normAutofit fontScale="47500" lnSpcReduction="20000"/>
          </a:bodyPr>
          <a:lstStyle/>
          <a:p>
            <a:pPr marL="0" indent="0">
              <a:buNone/>
            </a:pPr>
            <a:r>
              <a:rPr lang="en-GB" sz="4800" b="1" dirty="0">
                <a:latin typeface="+mn-lt"/>
              </a:rPr>
              <a:t>Coarse alignment of the LRF</a:t>
            </a:r>
          </a:p>
          <a:p>
            <a:pPr marL="1200150" lvl="1" indent="-742950">
              <a:spcBef>
                <a:spcPts val="600"/>
              </a:spcBef>
              <a:spcAft>
                <a:spcPts val="600"/>
              </a:spcAft>
              <a:buFont typeface="+mj-lt"/>
              <a:buAutoNum type="arabicPeriod"/>
            </a:pPr>
            <a:r>
              <a:rPr lang="en-GB" sz="4200" dirty="0">
                <a:latin typeface="+mn-lt"/>
              </a:rPr>
              <a:t>Using an 8mm A/F spanner, loosen the elevation locking screw, to allow the movement, and use a 10mm A/F spanner to loosen the three azimuth locking screws.</a:t>
            </a:r>
          </a:p>
          <a:p>
            <a:pPr marL="1200150" lvl="1" indent="-742950">
              <a:spcBef>
                <a:spcPts val="600"/>
              </a:spcBef>
              <a:spcAft>
                <a:spcPts val="600"/>
              </a:spcAft>
              <a:buFont typeface="+mj-lt"/>
              <a:buAutoNum type="arabicPeriod"/>
            </a:pPr>
            <a:r>
              <a:rPr lang="en-GB" sz="4200" dirty="0">
                <a:latin typeface="+mn-lt"/>
              </a:rPr>
              <a:t>Using a 14mm A/F spanner, adjust the elevation adjustment cam to adjust the LRF in elevation. Make small adjustments whilst observing the boresight elevation between the daylight TV and LRF camera on the display until elevation alignment is coarsely achieved.</a:t>
            </a:r>
          </a:p>
          <a:p>
            <a:pPr marL="1200150" lvl="1" indent="-742950">
              <a:spcBef>
                <a:spcPts val="600"/>
              </a:spcBef>
              <a:spcAft>
                <a:spcPts val="600"/>
              </a:spcAft>
              <a:buFont typeface="+mj-lt"/>
              <a:buAutoNum type="arabicPeriod"/>
            </a:pPr>
            <a:r>
              <a:rPr lang="en-GB" sz="4200" dirty="0">
                <a:latin typeface="+mn-lt"/>
              </a:rPr>
              <a:t>With the thin 12mm A/F spanner, use the 4 azimuth adjustment feet to adjust the LRF azimuth boresight whilst observing the boresight azimuth alignment between the TV camera and the LRF on the display until azimuth alignment is coarsely achieved.</a:t>
            </a:r>
          </a:p>
          <a:p>
            <a:pPr marL="1657350" lvl="2" indent="-742950">
              <a:spcBef>
                <a:spcPts val="600"/>
              </a:spcBef>
              <a:spcAft>
                <a:spcPts val="600"/>
              </a:spcAft>
              <a:buFont typeface="+mj-lt"/>
              <a:buAutoNum type="alphaLcPeriod"/>
            </a:pPr>
            <a:r>
              <a:rPr lang="en-GB" sz="4200" dirty="0">
                <a:latin typeface="+mn-lt"/>
              </a:rPr>
              <a:t>To avoid ‘twisting’ of the sensor, make equal and small adjustments between the 2 adjustment feet at the front or the rear.</a:t>
            </a:r>
          </a:p>
          <a:p>
            <a:pPr marL="1200150" lvl="1" indent="-742950">
              <a:spcBef>
                <a:spcPts val="600"/>
              </a:spcBef>
              <a:spcAft>
                <a:spcPts val="600"/>
              </a:spcAft>
              <a:buFont typeface="+mj-lt"/>
              <a:buAutoNum type="arabicPeriod"/>
            </a:pPr>
            <a:r>
              <a:rPr lang="en-GB" sz="4200" dirty="0">
                <a:latin typeface="+mn-lt"/>
              </a:rPr>
              <a:t>Once coarsely aligned between the TV camera and the LRF in both azimuth and elevation, tighten up the elevation locking screw and the four azimuth locking screws.</a:t>
            </a:r>
          </a:p>
        </p:txBody>
      </p:sp>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sz="2400" b="1" dirty="0">
                <a:solidFill>
                  <a:schemeClr val="bg1"/>
                </a:solidFill>
              </a:rPr>
              <a:t>Sensor Alignment – LRF Mechanical Boresight Procedure</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6</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4" name="Rectangle 18">
            <a:extLst>
              <a:ext uri="{FF2B5EF4-FFF2-40B4-BE49-F238E27FC236}">
                <a16:creationId xmlns:a16="http://schemas.microsoft.com/office/drawing/2014/main" id="{C14A89FA-1B85-E61E-A22C-B780815D58F3}"/>
              </a:ext>
            </a:extLst>
          </p:cNvPr>
          <p:cNvSpPr>
            <a:spLocks noChangeArrowheads="1"/>
          </p:cNvSpPr>
          <p:nvPr/>
        </p:nvSpPr>
        <p:spPr bwMode="auto">
          <a:xfrm>
            <a:off x="2599267" y="227298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3648835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additive="base">
                                        <p:cTn id="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 calcmode="lin" valueType="num">
                                      <p:cBhvr additive="base">
                                        <p:cTn id="13"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 calcmode="lin" valueType="num">
                                      <p:cBhvr additive="base">
                                        <p:cTn id="19"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anim calcmode="lin" valueType="num">
                                      <p:cBhvr additive="base">
                                        <p:cTn id="25"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xEl>
                                              <p:pRg st="5" end="5"/>
                                            </p:txEl>
                                          </p:spTgt>
                                        </p:tgtEl>
                                        <p:attrNameLst>
                                          <p:attrName>style.visibility</p:attrName>
                                        </p:attrNameLst>
                                      </p:cBhvr>
                                      <p:to>
                                        <p:strVal val="visible"/>
                                      </p:to>
                                    </p:set>
                                    <p:anim calcmode="lin" valueType="num">
                                      <p:cBhvr additive="base">
                                        <p:cTn id="31"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5" end="5"/>
                                            </p:txEl>
                                          </p:spTgt>
                                        </p:tgtEl>
                                        <p:attrNameLst>
                                          <p:attrName>ppt_y</p:attrName>
                                        </p:attrNameLst>
                                      </p:cBhvr>
                                      <p:tavLst>
                                        <p:tav tm="0">
                                          <p:val>
                                            <p:strVal val="1+#ppt_h/2"/>
                                          </p:val>
                                        </p:tav>
                                        <p:tav tm="100000">
                                          <p:val>
                                            <p:strVal val="#ppt_y"/>
                                          </p:val>
                                        </p:tav>
                                      </p:tavLst>
                                    </p:anim>
                                  </p:childTnLst>
                                </p:cTn>
                              </p:par>
                              <p:par>
                                <p:cTn id="33" presetID="1" presetClass="exit" presetSubtype="0" fill="hold" grpId="0" nodeType="withEffect">
                                  <p:stCondLst>
                                    <p:cond delay="0"/>
                                  </p:stCondLst>
                                  <p:childTnLst>
                                    <p:set>
                                      <p:cBhvr>
                                        <p:cTn id="34" dur="1" fill="hold">
                                          <p:stCondLst>
                                            <p:cond delay="0"/>
                                          </p:stCondLst>
                                        </p:cTn>
                                        <p:tgtEl>
                                          <p:spTgt spid="9">
                                            <p:txEl>
                                              <p:pRg st="0" end="0"/>
                                            </p:txEl>
                                          </p:spTgt>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9">
                                            <p:txEl>
                                              <p:pRg st="1" end="1"/>
                                            </p:txEl>
                                          </p:spTgt>
                                        </p:tgtEl>
                                        <p:attrNameLst>
                                          <p:attrName>style.visibility</p:attrName>
                                        </p:attrNameLst>
                                      </p:cBhvr>
                                      <p:to>
                                        <p:strVal val="hidden"/>
                                      </p:to>
                                    </p:set>
                                  </p:childTnLst>
                                </p:cTn>
                              </p:par>
                              <p:par>
                                <p:cTn id="37" presetID="1" presetClass="exit" presetSubtype="0" fill="hold" grpId="0" nodeType="withEffect">
                                  <p:stCondLst>
                                    <p:cond delay="0"/>
                                  </p:stCondLst>
                                  <p:childTnLst>
                                    <p:set>
                                      <p:cBhvr>
                                        <p:cTn id="38" dur="1" fill="hold">
                                          <p:stCondLst>
                                            <p:cond delay="0"/>
                                          </p:stCondLst>
                                        </p:cTn>
                                        <p:tgtEl>
                                          <p:spTgt spid="9">
                                            <p:txEl>
                                              <p:pRg st="2" end="2"/>
                                            </p:txEl>
                                          </p:spTgt>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9">
                                            <p:txEl>
                                              <p:pRg st="3" end="3"/>
                                            </p:txEl>
                                          </p:spTgt>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9">
                                            <p:txEl>
                                              <p:pRg st="4" end="4"/>
                                            </p:txEl>
                                          </p:spTgt>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9">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B74E01F-EF3E-47AE-90DA-2EB278CF44D0}"/>
              </a:ext>
            </a:extLst>
          </p:cNvPr>
          <p:cNvSpPr>
            <a:spLocks noGrp="1"/>
          </p:cNvSpPr>
          <p:nvPr>
            <p:ph idx="1"/>
          </p:nvPr>
        </p:nvSpPr>
        <p:spPr>
          <a:xfrm>
            <a:off x="679578" y="1754156"/>
            <a:ext cx="10500050" cy="4724462"/>
          </a:xfrm>
          <a:noFill/>
        </p:spPr>
        <p:txBody>
          <a:bodyPr>
            <a:normAutofit/>
          </a:bodyPr>
          <a:lstStyle/>
          <a:p>
            <a:pPr marL="0" indent="0">
              <a:buNone/>
            </a:pPr>
            <a:r>
              <a:rPr lang="en-GB" sz="1800" b="1" dirty="0">
                <a:latin typeface="+mn-lt"/>
              </a:rPr>
              <a:t>Check TI camera boresight to the daylight TV</a:t>
            </a:r>
          </a:p>
          <a:p>
            <a:pPr lvl="1">
              <a:spcAft>
                <a:spcPts val="600"/>
              </a:spcAft>
            </a:pPr>
            <a:r>
              <a:rPr lang="en-GB" sz="1600" dirty="0">
                <a:latin typeface="+mn-lt"/>
              </a:rPr>
              <a:t>Step 1. Set the boresight alignment screen to display video feeds for the daylight TV camera and the TI.</a:t>
            </a:r>
          </a:p>
          <a:p>
            <a:pPr lvl="1">
              <a:spcAft>
                <a:spcPts val="600"/>
              </a:spcAft>
            </a:pPr>
            <a:r>
              <a:rPr lang="en-GB" sz="1600" dirty="0">
                <a:latin typeface="+mn-lt"/>
              </a:rPr>
              <a:t>Step 2. Move the system to aim at a distant object &gt;2km away and verify that the daylight TV camera and the TI crosshairs are coarsely aligned. </a:t>
            </a:r>
            <a:br>
              <a:rPr lang="en-GB" sz="1600" dirty="0">
                <a:latin typeface="+mn-lt"/>
              </a:rPr>
            </a:br>
            <a:r>
              <a:rPr lang="en-GB" sz="1600" dirty="0">
                <a:latin typeface="+mn-lt"/>
              </a:rPr>
              <a:t>If not, perform mechanical alignment of the TI to the daylight TV camera.</a:t>
            </a:r>
            <a:endParaRPr lang="en-US" sz="1600" b="1" dirty="0">
              <a:latin typeface="+mn-lt"/>
            </a:endParaRPr>
          </a:p>
        </p:txBody>
      </p:sp>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sz="2400" b="1" dirty="0">
                <a:solidFill>
                  <a:schemeClr val="bg1"/>
                </a:solidFill>
              </a:rPr>
              <a:t>Sensor Alignment – Mechanical Boresight Procedure</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7</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Tree>
    <p:extLst>
      <p:ext uri="{BB962C8B-B14F-4D97-AF65-F5344CB8AC3E}">
        <p14:creationId xmlns:p14="http://schemas.microsoft.com/office/powerpoint/2010/main" val="4142764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id="{AE7DBCB6-CB44-467D-9018-1FEFA05AEF33}"/>
              </a:ext>
            </a:extLst>
          </p:cNvPr>
          <p:cNvPicPr>
            <a:picLocks noGrp="1" noChangeAspect="1"/>
          </p:cNvPicPr>
          <p:nvPr>
            <p:ph idx="1"/>
          </p:nvPr>
        </p:nvPicPr>
        <p:blipFill>
          <a:blip r:embed="rId2"/>
          <a:stretch>
            <a:fillRect/>
          </a:stretch>
        </p:blipFill>
        <p:spPr>
          <a:xfrm>
            <a:off x="679578" y="1724531"/>
            <a:ext cx="1421517" cy="4546600"/>
          </a:xfrm>
          <a:noFill/>
        </p:spPr>
      </p:pic>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sz="2400" b="1" dirty="0">
                <a:solidFill>
                  <a:schemeClr val="bg1"/>
                </a:solidFill>
              </a:rPr>
              <a:t>Sensor Alignment – LRF Mechanical Boresight </a:t>
            </a:r>
            <a:r>
              <a:rPr lang="en-GB" b="1" dirty="0">
                <a:solidFill>
                  <a:schemeClr val="bg1"/>
                </a:solidFill>
              </a:rPr>
              <a:t>Adjustment Locations</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8</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grpSp>
        <p:nvGrpSpPr>
          <p:cNvPr id="44" name="Group 43">
            <a:extLst>
              <a:ext uri="{FF2B5EF4-FFF2-40B4-BE49-F238E27FC236}">
                <a16:creationId xmlns:a16="http://schemas.microsoft.com/office/drawing/2014/main" id="{74AFA421-89F0-381C-6CEB-2DB07F3F7194}"/>
              </a:ext>
            </a:extLst>
          </p:cNvPr>
          <p:cNvGrpSpPr/>
          <p:nvPr/>
        </p:nvGrpSpPr>
        <p:grpSpPr>
          <a:xfrm>
            <a:off x="1313570" y="1847088"/>
            <a:ext cx="4620092" cy="4340832"/>
            <a:chOff x="1313570" y="1847088"/>
            <a:chExt cx="4620092" cy="4340832"/>
          </a:xfrm>
        </p:grpSpPr>
        <p:cxnSp>
          <p:nvCxnSpPr>
            <p:cNvPr id="15" name="Straight Arrow Connector 14">
              <a:extLst>
                <a:ext uri="{FF2B5EF4-FFF2-40B4-BE49-F238E27FC236}">
                  <a16:creationId xmlns:a16="http://schemas.microsoft.com/office/drawing/2014/main" id="{5AA52FFF-3410-3ED6-68EF-99CD995C1A24}"/>
                </a:ext>
              </a:extLst>
            </p:cNvPr>
            <p:cNvCxnSpPr>
              <a:cxnSpLocks/>
            </p:cNvCxnSpPr>
            <p:nvPr/>
          </p:nvCxnSpPr>
          <p:spPr>
            <a:xfrm flipH="1">
              <a:off x="1887149" y="3492657"/>
              <a:ext cx="1163105" cy="31085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F39909E-EE40-B15D-A9B0-0793F371E263}"/>
                </a:ext>
              </a:extLst>
            </p:cNvPr>
            <p:cNvCxnSpPr>
              <a:cxnSpLocks/>
            </p:cNvCxnSpPr>
            <p:nvPr/>
          </p:nvCxnSpPr>
          <p:spPr>
            <a:xfrm flipH="1" flipV="1">
              <a:off x="1786630" y="4018608"/>
              <a:ext cx="1263624" cy="40535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6E185E2-2826-827C-7E0D-9A95F534C598}"/>
                </a:ext>
              </a:extLst>
            </p:cNvPr>
            <p:cNvCxnSpPr>
              <a:cxnSpLocks/>
            </p:cNvCxnSpPr>
            <p:nvPr/>
          </p:nvCxnSpPr>
          <p:spPr>
            <a:xfrm flipH="1" flipV="1">
              <a:off x="1355028" y="4948518"/>
              <a:ext cx="1695226" cy="79805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3E88B5EB-20DB-3A0A-7643-EAC4DCE79D7D}"/>
                </a:ext>
              </a:extLst>
            </p:cNvPr>
            <p:cNvCxnSpPr>
              <a:cxnSpLocks/>
            </p:cNvCxnSpPr>
            <p:nvPr/>
          </p:nvCxnSpPr>
          <p:spPr>
            <a:xfrm flipH="1" flipV="1">
              <a:off x="1889561" y="4865773"/>
              <a:ext cx="1160693" cy="29023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6D395CA-901E-B7B2-667A-A59318A11C2F}"/>
                </a:ext>
              </a:extLst>
            </p:cNvPr>
            <p:cNvCxnSpPr>
              <a:cxnSpLocks/>
            </p:cNvCxnSpPr>
            <p:nvPr/>
          </p:nvCxnSpPr>
          <p:spPr>
            <a:xfrm flipH="1">
              <a:off x="1313570" y="2041600"/>
              <a:ext cx="1736684" cy="65994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30E9216A-1741-BF8C-CB3A-46278AC948DB}"/>
                </a:ext>
              </a:extLst>
            </p:cNvPr>
            <p:cNvCxnSpPr>
              <a:cxnSpLocks/>
            </p:cNvCxnSpPr>
            <p:nvPr/>
          </p:nvCxnSpPr>
          <p:spPr>
            <a:xfrm flipH="1">
              <a:off x="1990080" y="2748840"/>
              <a:ext cx="1060174" cy="16018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B42BEBB5-CCC3-7932-F384-46D8776C0A92}"/>
                </a:ext>
              </a:extLst>
            </p:cNvPr>
            <p:cNvSpPr txBox="1"/>
            <p:nvPr/>
          </p:nvSpPr>
          <p:spPr>
            <a:xfrm>
              <a:off x="3050254" y="1847088"/>
              <a:ext cx="2791968" cy="646331"/>
            </a:xfrm>
            <a:prstGeom prst="rect">
              <a:avLst/>
            </a:prstGeom>
            <a:noFill/>
          </p:spPr>
          <p:txBody>
            <a:bodyPr wrap="square" rtlCol="0">
              <a:spAutoFit/>
            </a:bodyPr>
            <a:lstStyle/>
            <a:p>
              <a:r>
                <a:rPr lang="en-GB" dirty="0"/>
                <a:t>12mm Azimuth Front Adjustment</a:t>
              </a:r>
            </a:p>
          </p:txBody>
        </p:sp>
        <p:sp>
          <p:nvSpPr>
            <p:cNvPr id="38" name="TextBox 37">
              <a:extLst>
                <a:ext uri="{FF2B5EF4-FFF2-40B4-BE49-F238E27FC236}">
                  <a16:creationId xmlns:a16="http://schemas.microsoft.com/office/drawing/2014/main" id="{10BB12D1-74F7-2DBF-9B45-0148431753E5}"/>
                </a:ext>
              </a:extLst>
            </p:cNvPr>
            <p:cNvSpPr txBox="1"/>
            <p:nvPr/>
          </p:nvSpPr>
          <p:spPr>
            <a:xfrm>
              <a:off x="3050254" y="5541589"/>
              <a:ext cx="2791968" cy="646331"/>
            </a:xfrm>
            <a:prstGeom prst="rect">
              <a:avLst/>
            </a:prstGeom>
            <a:noFill/>
          </p:spPr>
          <p:txBody>
            <a:bodyPr wrap="square" rtlCol="0">
              <a:spAutoFit/>
            </a:bodyPr>
            <a:lstStyle/>
            <a:p>
              <a:r>
                <a:rPr lang="en-GB" dirty="0"/>
                <a:t>12mm Azimuth Front Adjustment</a:t>
              </a:r>
            </a:p>
          </p:txBody>
        </p:sp>
        <p:sp>
          <p:nvSpPr>
            <p:cNvPr id="39" name="TextBox 38">
              <a:extLst>
                <a:ext uri="{FF2B5EF4-FFF2-40B4-BE49-F238E27FC236}">
                  <a16:creationId xmlns:a16="http://schemas.microsoft.com/office/drawing/2014/main" id="{BC68CA74-F676-E711-F626-A769FDA27FD9}"/>
                </a:ext>
              </a:extLst>
            </p:cNvPr>
            <p:cNvSpPr txBox="1"/>
            <p:nvPr/>
          </p:nvSpPr>
          <p:spPr>
            <a:xfrm>
              <a:off x="3050254" y="4964771"/>
              <a:ext cx="2791968" cy="369332"/>
            </a:xfrm>
            <a:prstGeom prst="rect">
              <a:avLst/>
            </a:prstGeom>
            <a:noFill/>
          </p:spPr>
          <p:txBody>
            <a:bodyPr wrap="square" rtlCol="0">
              <a:spAutoFit/>
            </a:bodyPr>
            <a:lstStyle/>
            <a:p>
              <a:r>
                <a:rPr lang="en-GB" dirty="0"/>
                <a:t>10mm Azimuth Lock Screw</a:t>
              </a:r>
            </a:p>
          </p:txBody>
        </p:sp>
        <p:sp>
          <p:nvSpPr>
            <p:cNvPr id="41" name="TextBox 40">
              <a:extLst>
                <a:ext uri="{FF2B5EF4-FFF2-40B4-BE49-F238E27FC236}">
                  <a16:creationId xmlns:a16="http://schemas.microsoft.com/office/drawing/2014/main" id="{CE08B9A7-078B-0899-74F2-79705B1669B2}"/>
                </a:ext>
              </a:extLst>
            </p:cNvPr>
            <p:cNvSpPr txBox="1"/>
            <p:nvPr/>
          </p:nvSpPr>
          <p:spPr>
            <a:xfrm>
              <a:off x="3050254" y="2526723"/>
              <a:ext cx="2791968" cy="369332"/>
            </a:xfrm>
            <a:prstGeom prst="rect">
              <a:avLst/>
            </a:prstGeom>
            <a:noFill/>
          </p:spPr>
          <p:txBody>
            <a:bodyPr wrap="square" rtlCol="0">
              <a:spAutoFit/>
            </a:bodyPr>
            <a:lstStyle/>
            <a:p>
              <a:r>
                <a:rPr lang="en-GB" dirty="0"/>
                <a:t>10mm Azimuth Lock Screw</a:t>
              </a:r>
            </a:p>
          </p:txBody>
        </p:sp>
        <p:sp>
          <p:nvSpPr>
            <p:cNvPr id="42" name="TextBox 41">
              <a:extLst>
                <a:ext uri="{FF2B5EF4-FFF2-40B4-BE49-F238E27FC236}">
                  <a16:creationId xmlns:a16="http://schemas.microsoft.com/office/drawing/2014/main" id="{EC0F0B09-BC72-1705-0BDB-4DC1F595BD63}"/>
                </a:ext>
              </a:extLst>
            </p:cNvPr>
            <p:cNvSpPr txBox="1"/>
            <p:nvPr/>
          </p:nvSpPr>
          <p:spPr>
            <a:xfrm>
              <a:off x="3050254" y="3283904"/>
              <a:ext cx="2791968" cy="369332"/>
            </a:xfrm>
            <a:prstGeom prst="rect">
              <a:avLst/>
            </a:prstGeom>
            <a:noFill/>
          </p:spPr>
          <p:txBody>
            <a:bodyPr wrap="square" rtlCol="0">
              <a:spAutoFit/>
            </a:bodyPr>
            <a:lstStyle/>
            <a:p>
              <a:r>
                <a:rPr lang="en-GB" dirty="0"/>
                <a:t>8mm Elevation Lock Screw</a:t>
              </a:r>
            </a:p>
          </p:txBody>
        </p:sp>
        <p:sp>
          <p:nvSpPr>
            <p:cNvPr id="43" name="TextBox 42">
              <a:extLst>
                <a:ext uri="{FF2B5EF4-FFF2-40B4-BE49-F238E27FC236}">
                  <a16:creationId xmlns:a16="http://schemas.microsoft.com/office/drawing/2014/main" id="{BC558D5F-25C8-F03C-B7AB-F7D0409C6552}"/>
                </a:ext>
              </a:extLst>
            </p:cNvPr>
            <p:cNvSpPr txBox="1"/>
            <p:nvPr/>
          </p:nvSpPr>
          <p:spPr>
            <a:xfrm>
              <a:off x="3050254" y="4208032"/>
              <a:ext cx="2883408" cy="369332"/>
            </a:xfrm>
            <a:prstGeom prst="rect">
              <a:avLst/>
            </a:prstGeom>
            <a:noFill/>
          </p:spPr>
          <p:txBody>
            <a:bodyPr wrap="square" rtlCol="0">
              <a:spAutoFit/>
            </a:bodyPr>
            <a:lstStyle/>
            <a:p>
              <a:r>
                <a:rPr lang="en-GB" dirty="0"/>
                <a:t>14mm Elevation Adjustment</a:t>
              </a:r>
            </a:p>
          </p:txBody>
        </p:sp>
      </p:grpSp>
      <p:pic>
        <p:nvPicPr>
          <p:cNvPr id="46" name="Picture 45">
            <a:extLst>
              <a:ext uri="{FF2B5EF4-FFF2-40B4-BE49-F238E27FC236}">
                <a16:creationId xmlns:a16="http://schemas.microsoft.com/office/drawing/2014/main" id="{53CD8A61-DF1E-E1E2-DB2D-4D6A67E15EB5}"/>
              </a:ext>
            </a:extLst>
          </p:cNvPr>
          <p:cNvPicPr>
            <a:picLocks noChangeAspect="1"/>
          </p:cNvPicPr>
          <p:nvPr/>
        </p:nvPicPr>
        <p:blipFill>
          <a:blip r:embed="rId4"/>
          <a:stretch>
            <a:fillRect/>
          </a:stretch>
        </p:blipFill>
        <p:spPr>
          <a:xfrm>
            <a:off x="6096000" y="1745308"/>
            <a:ext cx="1418955" cy="4546600"/>
          </a:xfrm>
          <a:prstGeom prst="rect">
            <a:avLst/>
          </a:prstGeom>
        </p:spPr>
      </p:pic>
      <p:grpSp>
        <p:nvGrpSpPr>
          <p:cNvPr id="61" name="Group 60">
            <a:extLst>
              <a:ext uri="{FF2B5EF4-FFF2-40B4-BE49-F238E27FC236}">
                <a16:creationId xmlns:a16="http://schemas.microsoft.com/office/drawing/2014/main" id="{A863B7A3-CF5E-3C1F-39A3-7BA8DFE1A407}"/>
              </a:ext>
            </a:extLst>
          </p:cNvPr>
          <p:cNvGrpSpPr/>
          <p:nvPr/>
        </p:nvGrpSpPr>
        <p:grpSpPr>
          <a:xfrm>
            <a:off x="6477000" y="1889002"/>
            <a:ext cx="4569476" cy="4339650"/>
            <a:chOff x="6477000" y="1889002"/>
            <a:chExt cx="4569476" cy="4339650"/>
          </a:xfrm>
        </p:grpSpPr>
        <p:cxnSp>
          <p:nvCxnSpPr>
            <p:cNvPr id="47" name="Straight Arrow Connector 46">
              <a:extLst>
                <a:ext uri="{FF2B5EF4-FFF2-40B4-BE49-F238E27FC236}">
                  <a16:creationId xmlns:a16="http://schemas.microsoft.com/office/drawing/2014/main" id="{6E771380-A550-18F2-CB11-7FA9A8C164EC}"/>
                </a:ext>
              </a:extLst>
            </p:cNvPr>
            <p:cNvCxnSpPr>
              <a:cxnSpLocks/>
            </p:cNvCxnSpPr>
            <p:nvPr/>
          </p:nvCxnSpPr>
          <p:spPr>
            <a:xfrm flipH="1">
              <a:off x="6477000" y="2095240"/>
              <a:ext cx="1741885" cy="73369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C74096CB-B45E-1CBC-49FC-84FA33839B7E}"/>
                </a:ext>
              </a:extLst>
            </p:cNvPr>
            <p:cNvCxnSpPr>
              <a:cxnSpLocks/>
            </p:cNvCxnSpPr>
            <p:nvPr/>
          </p:nvCxnSpPr>
          <p:spPr>
            <a:xfrm flipH="1">
              <a:off x="6531429" y="4423963"/>
              <a:ext cx="1723079" cy="3889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FA19AAC3-2720-CD12-796D-832E3C9585A4}"/>
                </a:ext>
              </a:extLst>
            </p:cNvPr>
            <p:cNvCxnSpPr>
              <a:cxnSpLocks/>
            </p:cNvCxnSpPr>
            <p:nvPr/>
          </p:nvCxnSpPr>
          <p:spPr>
            <a:xfrm flipH="1" flipV="1">
              <a:off x="7068437" y="5239992"/>
              <a:ext cx="1186071" cy="6871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3A12B1D0-897F-6D79-F13F-3B9F2AC69E14}"/>
                </a:ext>
              </a:extLst>
            </p:cNvPr>
            <p:cNvCxnSpPr>
              <a:cxnSpLocks/>
            </p:cNvCxnSpPr>
            <p:nvPr/>
          </p:nvCxnSpPr>
          <p:spPr>
            <a:xfrm flipH="1" flipV="1">
              <a:off x="7175697" y="3333378"/>
              <a:ext cx="1043188" cy="28895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ED1EFDB2-8ECA-20DA-D720-2C12AC8C9A63}"/>
                </a:ext>
              </a:extLst>
            </p:cNvPr>
            <p:cNvSpPr txBox="1"/>
            <p:nvPr/>
          </p:nvSpPr>
          <p:spPr>
            <a:xfrm>
              <a:off x="8180154" y="3273853"/>
              <a:ext cx="2791968" cy="646331"/>
            </a:xfrm>
            <a:prstGeom prst="rect">
              <a:avLst/>
            </a:prstGeom>
            <a:noFill/>
          </p:spPr>
          <p:txBody>
            <a:bodyPr wrap="square" rtlCol="0">
              <a:spAutoFit/>
            </a:bodyPr>
            <a:lstStyle/>
            <a:p>
              <a:r>
                <a:rPr lang="en-GB" dirty="0"/>
                <a:t>12mm Azimuth Rear Adjustment</a:t>
              </a:r>
            </a:p>
          </p:txBody>
        </p:sp>
        <p:sp>
          <p:nvSpPr>
            <p:cNvPr id="58" name="TextBox 57">
              <a:extLst>
                <a:ext uri="{FF2B5EF4-FFF2-40B4-BE49-F238E27FC236}">
                  <a16:creationId xmlns:a16="http://schemas.microsoft.com/office/drawing/2014/main" id="{58BF55D4-9C10-1684-FDAF-BF6BC483E18E}"/>
                </a:ext>
              </a:extLst>
            </p:cNvPr>
            <p:cNvSpPr txBox="1"/>
            <p:nvPr/>
          </p:nvSpPr>
          <p:spPr>
            <a:xfrm>
              <a:off x="8180154" y="5582321"/>
              <a:ext cx="2791968" cy="646331"/>
            </a:xfrm>
            <a:prstGeom prst="rect">
              <a:avLst/>
            </a:prstGeom>
            <a:noFill/>
          </p:spPr>
          <p:txBody>
            <a:bodyPr wrap="square" rtlCol="0">
              <a:spAutoFit/>
            </a:bodyPr>
            <a:lstStyle/>
            <a:p>
              <a:r>
                <a:rPr lang="en-GB" dirty="0"/>
                <a:t>12mm Azimuth Rear Adjustment</a:t>
              </a:r>
            </a:p>
          </p:txBody>
        </p:sp>
        <p:sp>
          <p:nvSpPr>
            <p:cNvPr id="59" name="TextBox 58">
              <a:extLst>
                <a:ext uri="{FF2B5EF4-FFF2-40B4-BE49-F238E27FC236}">
                  <a16:creationId xmlns:a16="http://schemas.microsoft.com/office/drawing/2014/main" id="{B3C359DF-4C0C-709F-E178-205929FA9435}"/>
                </a:ext>
              </a:extLst>
            </p:cNvPr>
            <p:cNvSpPr txBox="1"/>
            <p:nvPr/>
          </p:nvSpPr>
          <p:spPr>
            <a:xfrm>
              <a:off x="8180154" y="1889002"/>
              <a:ext cx="2791968" cy="369332"/>
            </a:xfrm>
            <a:prstGeom prst="rect">
              <a:avLst/>
            </a:prstGeom>
            <a:noFill/>
          </p:spPr>
          <p:txBody>
            <a:bodyPr wrap="square" rtlCol="0">
              <a:spAutoFit/>
            </a:bodyPr>
            <a:lstStyle/>
            <a:p>
              <a:r>
                <a:rPr lang="en-GB" dirty="0"/>
                <a:t>10mm Azimuth Lock Screw</a:t>
              </a:r>
            </a:p>
          </p:txBody>
        </p:sp>
        <p:sp>
          <p:nvSpPr>
            <p:cNvPr id="60" name="TextBox 59">
              <a:extLst>
                <a:ext uri="{FF2B5EF4-FFF2-40B4-BE49-F238E27FC236}">
                  <a16:creationId xmlns:a16="http://schemas.microsoft.com/office/drawing/2014/main" id="{30105DB5-0917-509D-BF61-9F41217669E6}"/>
                </a:ext>
              </a:extLst>
            </p:cNvPr>
            <p:cNvSpPr txBox="1"/>
            <p:nvPr/>
          </p:nvSpPr>
          <p:spPr>
            <a:xfrm>
              <a:off x="8254508" y="4208032"/>
              <a:ext cx="2791968" cy="369332"/>
            </a:xfrm>
            <a:prstGeom prst="rect">
              <a:avLst/>
            </a:prstGeom>
            <a:noFill/>
          </p:spPr>
          <p:txBody>
            <a:bodyPr wrap="square" rtlCol="0">
              <a:spAutoFit/>
            </a:bodyPr>
            <a:lstStyle/>
            <a:p>
              <a:r>
                <a:rPr lang="en-GB" dirty="0"/>
                <a:t>10mm Azimuth Lock Screw</a:t>
              </a:r>
            </a:p>
          </p:txBody>
        </p:sp>
      </p:grpSp>
    </p:spTree>
    <p:extLst>
      <p:ext uri="{BB962C8B-B14F-4D97-AF65-F5344CB8AC3E}">
        <p14:creationId xmlns:p14="http://schemas.microsoft.com/office/powerpoint/2010/main" val="2652432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sz="2400" b="1" dirty="0">
                <a:solidFill>
                  <a:schemeClr val="bg1"/>
                </a:solidFill>
              </a:rPr>
              <a:t>Sensor Alignment – TI Mechanical Boresight </a:t>
            </a:r>
            <a:r>
              <a:rPr lang="en-GB" b="1" dirty="0">
                <a:solidFill>
                  <a:schemeClr val="bg1"/>
                </a:solidFill>
              </a:rPr>
              <a:t>Adjustment Locations</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9</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pic>
        <p:nvPicPr>
          <p:cNvPr id="33" name="Content Placeholder 32">
            <a:extLst>
              <a:ext uri="{FF2B5EF4-FFF2-40B4-BE49-F238E27FC236}">
                <a16:creationId xmlns:a16="http://schemas.microsoft.com/office/drawing/2014/main" id="{B27DC3AE-6A7B-53DD-2BF7-5DC6CE12C3CF}"/>
              </a:ext>
            </a:extLst>
          </p:cNvPr>
          <p:cNvPicPr>
            <a:picLocks noGrp="1" noChangeAspect="1"/>
          </p:cNvPicPr>
          <p:nvPr>
            <p:ph idx="1"/>
          </p:nvPr>
        </p:nvPicPr>
        <p:blipFill>
          <a:blip r:embed="rId3"/>
          <a:stretch>
            <a:fillRect/>
          </a:stretch>
        </p:blipFill>
        <p:spPr>
          <a:xfrm>
            <a:off x="1278338" y="1730505"/>
            <a:ext cx="5221689" cy="2559651"/>
          </a:xfrm>
        </p:spPr>
      </p:pic>
      <p:cxnSp>
        <p:nvCxnSpPr>
          <p:cNvPr id="34" name="Straight Arrow Connector 33">
            <a:extLst>
              <a:ext uri="{FF2B5EF4-FFF2-40B4-BE49-F238E27FC236}">
                <a16:creationId xmlns:a16="http://schemas.microsoft.com/office/drawing/2014/main" id="{D1C8FB12-EC51-0DA6-5CC4-013BFE97FD8C}"/>
              </a:ext>
            </a:extLst>
          </p:cNvPr>
          <p:cNvCxnSpPr>
            <a:cxnSpLocks/>
          </p:cNvCxnSpPr>
          <p:nvPr/>
        </p:nvCxnSpPr>
        <p:spPr>
          <a:xfrm flipV="1">
            <a:off x="4003743" y="3475848"/>
            <a:ext cx="149944" cy="96411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6EB81F71-EA71-07E1-F736-41716CEA6E70}"/>
              </a:ext>
            </a:extLst>
          </p:cNvPr>
          <p:cNvCxnSpPr>
            <a:cxnSpLocks/>
          </p:cNvCxnSpPr>
          <p:nvPr/>
        </p:nvCxnSpPr>
        <p:spPr>
          <a:xfrm flipH="1" flipV="1">
            <a:off x="5838977" y="3536385"/>
            <a:ext cx="338172" cy="100202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5AC8656C-B4EA-054B-B019-B2DB09BCF07F}"/>
              </a:ext>
            </a:extLst>
          </p:cNvPr>
          <p:cNvCxnSpPr>
            <a:cxnSpLocks/>
            <a:stCxn id="73" idx="0"/>
          </p:cNvCxnSpPr>
          <p:nvPr/>
        </p:nvCxnSpPr>
        <p:spPr>
          <a:xfrm flipV="1">
            <a:off x="1256570" y="4193808"/>
            <a:ext cx="659557" cy="81503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3D727638-057B-6AE3-5184-FF5415B35E33}"/>
              </a:ext>
            </a:extLst>
          </p:cNvPr>
          <p:cNvCxnSpPr>
            <a:cxnSpLocks/>
          </p:cNvCxnSpPr>
          <p:nvPr/>
        </p:nvCxnSpPr>
        <p:spPr>
          <a:xfrm flipH="1" flipV="1">
            <a:off x="4267790" y="3161795"/>
            <a:ext cx="789783" cy="178869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A8EC957D-F5F7-AA51-4521-D9C5E680C14E}"/>
              </a:ext>
            </a:extLst>
          </p:cNvPr>
          <p:cNvCxnSpPr>
            <a:cxnSpLocks/>
          </p:cNvCxnSpPr>
          <p:nvPr/>
        </p:nvCxnSpPr>
        <p:spPr>
          <a:xfrm flipV="1">
            <a:off x="3086407" y="2742241"/>
            <a:ext cx="529760" cy="221406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DF3AB70E-9334-C504-1A25-09F69894898A}"/>
              </a:ext>
            </a:extLst>
          </p:cNvPr>
          <p:cNvCxnSpPr>
            <a:cxnSpLocks/>
          </p:cNvCxnSpPr>
          <p:nvPr/>
        </p:nvCxnSpPr>
        <p:spPr>
          <a:xfrm flipV="1">
            <a:off x="1983519" y="2742241"/>
            <a:ext cx="378001" cy="311738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0A5484A1-30F4-86E5-22FA-20943CC279A8}"/>
              </a:ext>
            </a:extLst>
          </p:cNvPr>
          <p:cNvCxnSpPr>
            <a:cxnSpLocks/>
          </p:cNvCxnSpPr>
          <p:nvPr/>
        </p:nvCxnSpPr>
        <p:spPr>
          <a:xfrm flipH="1" flipV="1">
            <a:off x="5361105" y="2675982"/>
            <a:ext cx="612007" cy="326955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50AF917B-6395-A35A-DBC0-E0DFD7379AC6}"/>
              </a:ext>
            </a:extLst>
          </p:cNvPr>
          <p:cNvSpPr txBox="1"/>
          <p:nvPr/>
        </p:nvSpPr>
        <p:spPr>
          <a:xfrm>
            <a:off x="370442" y="5008846"/>
            <a:ext cx="1772255" cy="646331"/>
          </a:xfrm>
          <a:prstGeom prst="rect">
            <a:avLst/>
          </a:prstGeom>
          <a:noFill/>
        </p:spPr>
        <p:txBody>
          <a:bodyPr wrap="square" rtlCol="0">
            <a:spAutoFit/>
          </a:bodyPr>
          <a:lstStyle/>
          <a:p>
            <a:r>
              <a:rPr lang="en-GB" dirty="0"/>
              <a:t>10mm Elevation locking screw</a:t>
            </a:r>
          </a:p>
        </p:txBody>
      </p:sp>
      <p:sp>
        <p:nvSpPr>
          <p:cNvPr id="74" name="TextBox 73">
            <a:extLst>
              <a:ext uri="{FF2B5EF4-FFF2-40B4-BE49-F238E27FC236}">
                <a16:creationId xmlns:a16="http://schemas.microsoft.com/office/drawing/2014/main" id="{39E1DF62-9531-04B6-F905-5A15920A8506}"/>
              </a:ext>
            </a:extLst>
          </p:cNvPr>
          <p:cNvSpPr txBox="1"/>
          <p:nvPr/>
        </p:nvSpPr>
        <p:spPr>
          <a:xfrm>
            <a:off x="6071921" y="4518255"/>
            <a:ext cx="1053830" cy="1200329"/>
          </a:xfrm>
          <a:prstGeom prst="rect">
            <a:avLst/>
          </a:prstGeom>
          <a:noFill/>
        </p:spPr>
        <p:txBody>
          <a:bodyPr wrap="square" rtlCol="0">
            <a:spAutoFit/>
          </a:bodyPr>
          <a:lstStyle/>
          <a:p>
            <a:r>
              <a:rPr lang="en-GB" dirty="0"/>
              <a:t>10mm Elevation locking screw</a:t>
            </a:r>
          </a:p>
        </p:txBody>
      </p:sp>
      <p:sp>
        <p:nvSpPr>
          <p:cNvPr id="76" name="TextBox 75">
            <a:extLst>
              <a:ext uri="{FF2B5EF4-FFF2-40B4-BE49-F238E27FC236}">
                <a16:creationId xmlns:a16="http://schemas.microsoft.com/office/drawing/2014/main" id="{E3CDE298-63F0-BA78-0A6E-A3C3B39FA2E6}"/>
              </a:ext>
            </a:extLst>
          </p:cNvPr>
          <p:cNvSpPr txBox="1"/>
          <p:nvPr/>
        </p:nvSpPr>
        <p:spPr>
          <a:xfrm>
            <a:off x="5838976" y="5900340"/>
            <a:ext cx="3385623" cy="369332"/>
          </a:xfrm>
          <a:prstGeom prst="rect">
            <a:avLst/>
          </a:prstGeom>
          <a:noFill/>
        </p:spPr>
        <p:txBody>
          <a:bodyPr wrap="square" rtlCol="0">
            <a:spAutoFit/>
          </a:bodyPr>
          <a:lstStyle/>
          <a:p>
            <a:r>
              <a:rPr lang="en-GB" dirty="0"/>
              <a:t>13mm Elevation front adjustment</a:t>
            </a:r>
          </a:p>
        </p:txBody>
      </p:sp>
      <p:sp>
        <p:nvSpPr>
          <p:cNvPr id="80" name="TextBox 79">
            <a:extLst>
              <a:ext uri="{FF2B5EF4-FFF2-40B4-BE49-F238E27FC236}">
                <a16:creationId xmlns:a16="http://schemas.microsoft.com/office/drawing/2014/main" id="{73AFD786-E9A1-41FB-B79D-F6881FF3C314}"/>
              </a:ext>
            </a:extLst>
          </p:cNvPr>
          <p:cNvSpPr txBox="1"/>
          <p:nvPr/>
        </p:nvSpPr>
        <p:spPr>
          <a:xfrm>
            <a:off x="2714074" y="4916513"/>
            <a:ext cx="1053830" cy="1477328"/>
          </a:xfrm>
          <a:prstGeom prst="rect">
            <a:avLst/>
          </a:prstGeom>
          <a:noFill/>
        </p:spPr>
        <p:txBody>
          <a:bodyPr wrap="square" rtlCol="0">
            <a:spAutoFit/>
          </a:bodyPr>
          <a:lstStyle/>
          <a:p>
            <a:r>
              <a:rPr lang="en-GB" dirty="0"/>
              <a:t>2mm hex Azimuth locking grub screw</a:t>
            </a:r>
          </a:p>
        </p:txBody>
      </p:sp>
      <p:sp>
        <p:nvSpPr>
          <p:cNvPr id="81" name="TextBox 80">
            <a:extLst>
              <a:ext uri="{FF2B5EF4-FFF2-40B4-BE49-F238E27FC236}">
                <a16:creationId xmlns:a16="http://schemas.microsoft.com/office/drawing/2014/main" id="{1325AB7E-3BB1-5C43-09EB-F785ADCF219D}"/>
              </a:ext>
            </a:extLst>
          </p:cNvPr>
          <p:cNvSpPr txBox="1"/>
          <p:nvPr/>
        </p:nvSpPr>
        <p:spPr>
          <a:xfrm>
            <a:off x="3661065" y="4422835"/>
            <a:ext cx="1053830" cy="1200329"/>
          </a:xfrm>
          <a:prstGeom prst="rect">
            <a:avLst/>
          </a:prstGeom>
          <a:noFill/>
        </p:spPr>
        <p:txBody>
          <a:bodyPr wrap="square" rtlCol="0">
            <a:spAutoFit/>
          </a:bodyPr>
          <a:lstStyle/>
          <a:p>
            <a:r>
              <a:rPr lang="en-GB" dirty="0"/>
              <a:t>8mm Azimuth locking screw</a:t>
            </a:r>
          </a:p>
        </p:txBody>
      </p:sp>
      <p:sp>
        <p:nvSpPr>
          <p:cNvPr id="83" name="TextBox 82">
            <a:extLst>
              <a:ext uri="{FF2B5EF4-FFF2-40B4-BE49-F238E27FC236}">
                <a16:creationId xmlns:a16="http://schemas.microsoft.com/office/drawing/2014/main" id="{646D18F5-552C-699B-9CDA-B7AAF0DCE8B9}"/>
              </a:ext>
            </a:extLst>
          </p:cNvPr>
          <p:cNvSpPr txBox="1"/>
          <p:nvPr/>
        </p:nvSpPr>
        <p:spPr>
          <a:xfrm>
            <a:off x="4554124" y="4972632"/>
            <a:ext cx="1310431" cy="923330"/>
          </a:xfrm>
          <a:prstGeom prst="rect">
            <a:avLst/>
          </a:prstGeom>
          <a:noFill/>
        </p:spPr>
        <p:txBody>
          <a:bodyPr wrap="square" rtlCol="0">
            <a:spAutoFit/>
          </a:bodyPr>
          <a:lstStyle/>
          <a:p>
            <a:r>
              <a:rPr lang="en-GB" dirty="0"/>
              <a:t>13mm Azimuth adjustment</a:t>
            </a:r>
          </a:p>
        </p:txBody>
      </p:sp>
      <p:pic>
        <p:nvPicPr>
          <p:cNvPr id="85" name="Picture 84">
            <a:extLst>
              <a:ext uri="{FF2B5EF4-FFF2-40B4-BE49-F238E27FC236}">
                <a16:creationId xmlns:a16="http://schemas.microsoft.com/office/drawing/2014/main" id="{6FBFF926-690D-9F29-7657-653F584C66DC}"/>
              </a:ext>
            </a:extLst>
          </p:cNvPr>
          <p:cNvPicPr>
            <a:picLocks noChangeAspect="1"/>
          </p:cNvPicPr>
          <p:nvPr/>
        </p:nvPicPr>
        <p:blipFill>
          <a:blip r:embed="rId4"/>
          <a:stretch>
            <a:fillRect/>
          </a:stretch>
        </p:blipFill>
        <p:spPr>
          <a:xfrm>
            <a:off x="9096039" y="1730505"/>
            <a:ext cx="2224883" cy="3169131"/>
          </a:xfrm>
          <a:prstGeom prst="rect">
            <a:avLst/>
          </a:prstGeom>
        </p:spPr>
      </p:pic>
      <p:sp>
        <p:nvSpPr>
          <p:cNvPr id="87" name="TextBox 86">
            <a:extLst>
              <a:ext uri="{FF2B5EF4-FFF2-40B4-BE49-F238E27FC236}">
                <a16:creationId xmlns:a16="http://schemas.microsoft.com/office/drawing/2014/main" id="{2453BCBB-FC85-8F39-1508-ABEC12ABA1D5}"/>
              </a:ext>
            </a:extLst>
          </p:cNvPr>
          <p:cNvSpPr txBox="1"/>
          <p:nvPr/>
        </p:nvSpPr>
        <p:spPr>
          <a:xfrm>
            <a:off x="295749" y="5793701"/>
            <a:ext cx="2266559" cy="646331"/>
          </a:xfrm>
          <a:prstGeom prst="rect">
            <a:avLst/>
          </a:prstGeom>
          <a:noFill/>
        </p:spPr>
        <p:txBody>
          <a:bodyPr wrap="square" rtlCol="0">
            <a:spAutoFit/>
          </a:bodyPr>
          <a:lstStyle/>
          <a:p>
            <a:r>
              <a:rPr lang="en-GB" dirty="0"/>
              <a:t>13mm Elevation front adjustment</a:t>
            </a:r>
          </a:p>
        </p:txBody>
      </p:sp>
      <p:cxnSp>
        <p:nvCxnSpPr>
          <p:cNvPr id="90" name="Straight Arrow Connector 89">
            <a:extLst>
              <a:ext uri="{FF2B5EF4-FFF2-40B4-BE49-F238E27FC236}">
                <a16:creationId xmlns:a16="http://schemas.microsoft.com/office/drawing/2014/main" id="{B0C3C148-DD19-CAC4-AAB5-52EC016B4738}"/>
              </a:ext>
            </a:extLst>
          </p:cNvPr>
          <p:cNvCxnSpPr>
            <a:cxnSpLocks/>
          </p:cNvCxnSpPr>
          <p:nvPr/>
        </p:nvCxnSpPr>
        <p:spPr>
          <a:xfrm>
            <a:off x="8569124" y="2476500"/>
            <a:ext cx="1286047" cy="16110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A7D4AA37-358D-513E-943A-63D684757FA3}"/>
              </a:ext>
            </a:extLst>
          </p:cNvPr>
          <p:cNvSpPr txBox="1"/>
          <p:nvPr/>
        </p:nvSpPr>
        <p:spPr>
          <a:xfrm>
            <a:off x="7413563" y="3400998"/>
            <a:ext cx="1053830" cy="1200329"/>
          </a:xfrm>
          <a:prstGeom prst="rect">
            <a:avLst/>
          </a:prstGeom>
          <a:noFill/>
        </p:spPr>
        <p:txBody>
          <a:bodyPr wrap="square" rtlCol="0">
            <a:spAutoFit/>
          </a:bodyPr>
          <a:lstStyle/>
          <a:p>
            <a:r>
              <a:rPr lang="en-GB" dirty="0"/>
              <a:t>10mm Elevation locking screw</a:t>
            </a:r>
          </a:p>
        </p:txBody>
      </p:sp>
      <p:sp>
        <p:nvSpPr>
          <p:cNvPr id="94" name="TextBox 93">
            <a:extLst>
              <a:ext uri="{FF2B5EF4-FFF2-40B4-BE49-F238E27FC236}">
                <a16:creationId xmlns:a16="http://schemas.microsoft.com/office/drawing/2014/main" id="{001408A7-D2F6-FAAF-B028-CE636840A26F}"/>
              </a:ext>
            </a:extLst>
          </p:cNvPr>
          <p:cNvSpPr txBox="1"/>
          <p:nvPr/>
        </p:nvSpPr>
        <p:spPr>
          <a:xfrm>
            <a:off x="7316023" y="1888107"/>
            <a:ext cx="1254754" cy="1200329"/>
          </a:xfrm>
          <a:prstGeom prst="rect">
            <a:avLst/>
          </a:prstGeom>
          <a:noFill/>
        </p:spPr>
        <p:txBody>
          <a:bodyPr wrap="square" rtlCol="0">
            <a:spAutoFit/>
          </a:bodyPr>
          <a:lstStyle/>
          <a:p>
            <a:r>
              <a:rPr lang="en-GB" dirty="0"/>
              <a:t>13mm Elevation rear adjustment</a:t>
            </a:r>
          </a:p>
        </p:txBody>
      </p:sp>
      <p:cxnSp>
        <p:nvCxnSpPr>
          <p:cNvPr id="95" name="Straight Arrow Connector 94">
            <a:extLst>
              <a:ext uri="{FF2B5EF4-FFF2-40B4-BE49-F238E27FC236}">
                <a16:creationId xmlns:a16="http://schemas.microsoft.com/office/drawing/2014/main" id="{444B0AB1-6BAF-123C-2886-18F8AA1E7E23}"/>
              </a:ext>
            </a:extLst>
          </p:cNvPr>
          <p:cNvCxnSpPr>
            <a:cxnSpLocks/>
            <a:stCxn id="93" idx="3"/>
          </p:cNvCxnSpPr>
          <p:nvPr/>
        </p:nvCxnSpPr>
        <p:spPr>
          <a:xfrm flipV="1">
            <a:off x="8467393" y="3993375"/>
            <a:ext cx="1419557" cy="778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7969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B74E01F-EF3E-47AE-90DA-2EB278CF44D0}"/>
              </a:ext>
            </a:extLst>
          </p:cNvPr>
          <p:cNvSpPr>
            <a:spLocks noGrp="1"/>
          </p:cNvSpPr>
          <p:nvPr>
            <p:ph idx="1"/>
          </p:nvPr>
        </p:nvSpPr>
        <p:spPr>
          <a:xfrm>
            <a:off x="679578" y="1754156"/>
            <a:ext cx="10500050" cy="4724462"/>
          </a:xfrm>
          <a:noFill/>
        </p:spPr>
        <p:txBody>
          <a:bodyPr>
            <a:normAutofit fontScale="62500" lnSpcReduction="20000"/>
          </a:bodyPr>
          <a:lstStyle/>
          <a:p>
            <a:pPr marL="0" indent="0">
              <a:buNone/>
            </a:pPr>
            <a:r>
              <a:rPr lang="en-GB" sz="4800" b="1" dirty="0">
                <a:latin typeface="+mn-lt"/>
              </a:rPr>
              <a:t>Coarse alignment of the TI camera</a:t>
            </a:r>
          </a:p>
          <a:p>
            <a:pPr marL="1200150" lvl="1" indent="-742950">
              <a:buFont typeface="+mj-lt"/>
              <a:buAutoNum type="arabicPeriod"/>
            </a:pPr>
            <a:r>
              <a:rPr lang="en-GB" sz="3600" dirty="0">
                <a:latin typeface="+mn-lt"/>
              </a:rPr>
              <a:t>Using an 8mm A/F spanner, loosen the azimuth locking screw, to allow the movement, and use a 10mm A/F spanner to loosen the three elevation locking screws.</a:t>
            </a:r>
          </a:p>
          <a:p>
            <a:pPr marL="1200150" lvl="1" indent="-742950">
              <a:buFont typeface="+mj-lt"/>
              <a:buAutoNum type="arabicPeriod"/>
            </a:pPr>
            <a:r>
              <a:rPr lang="en-GB" sz="3600" dirty="0">
                <a:latin typeface="+mn-lt"/>
              </a:rPr>
              <a:t>Use a 2mm hex key to back off the azimuth adjuster cam grub screw.</a:t>
            </a:r>
          </a:p>
          <a:p>
            <a:pPr marL="1200150" lvl="1" indent="-742950">
              <a:buFont typeface="+mj-lt"/>
              <a:buAutoNum type="arabicPeriod"/>
            </a:pPr>
            <a:r>
              <a:rPr lang="en-GB" sz="3600" dirty="0">
                <a:latin typeface="+mn-lt"/>
              </a:rPr>
              <a:t>With a 13mm A/F spanner, use the cam to adjust the TI camera azimuth boresight. Make small adjustments whilst observing the boresight azimuth alignment between the TI camera and the LRF on the display until elevation alignment is coarsely achieved.</a:t>
            </a:r>
          </a:p>
          <a:p>
            <a:pPr marL="1200150" lvl="1" indent="-742950">
              <a:buFont typeface="+mj-lt"/>
              <a:buAutoNum type="arabicPeriod"/>
            </a:pPr>
            <a:r>
              <a:rPr lang="en-GB" sz="3600" dirty="0">
                <a:latin typeface="+mn-lt"/>
              </a:rPr>
              <a:t>Using a 13mm A/F spanner, adjust the three elevation adjustment feet to adjust the camera in elevation. Make small adjustments whilst observing the boresight elevation between the daylight TV and TI cameras on the display until elevation alignment is coarsely achieved.</a:t>
            </a:r>
          </a:p>
          <a:p>
            <a:pPr marL="1200150" lvl="1" indent="-742950">
              <a:buFont typeface="+mj-lt"/>
              <a:buAutoNum type="arabicPeriod"/>
            </a:pPr>
            <a:r>
              <a:rPr lang="en-GB" sz="3600" dirty="0">
                <a:latin typeface="+mn-lt"/>
              </a:rPr>
              <a:t>Once coarsely aligned between the TI camera and the LRF in both azimuth and elevation, tighten up the azimuth adjuster cam grub screw, the azimuth locking screw and the three elevation locking screws.</a:t>
            </a:r>
          </a:p>
          <a:p>
            <a:pPr marL="0" indent="0">
              <a:buNone/>
            </a:pPr>
            <a:endParaRPr lang="en-US" sz="4800" b="1" dirty="0">
              <a:latin typeface="+mn-lt"/>
            </a:endParaRPr>
          </a:p>
        </p:txBody>
      </p:sp>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sz="2400" b="1" dirty="0">
                <a:solidFill>
                  <a:schemeClr val="bg1"/>
                </a:solidFill>
              </a:rPr>
              <a:t>Sensor Alignment – TI Mechanical Boresight Procedure</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10</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4" name="Rectangle 18">
            <a:extLst>
              <a:ext uri="{FF2B5EF4-FFF2-40B4-BE49-F238E27FC236}">
                <a16:creationId xmlns:a16="http://schemas.microsoft.com/office/drawing/2014/main" id="{C14A89FA-1B85-E61E-A22C-B780815D58F3}"/>
              </a:ext>
            </a:extLst>
          </p:cNvPr>
          <p:cNvSpPr>
            <a:spLocks noChangeArrowheads="1"/>
          </p:cNvSpPr>
          <p:nvPr/>
        </p:nvSpPr>
        <p:spPr bwMode="auto">
          <a:xfrm>
            <a:off x="2599267" y="227298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2987771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9">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11">
            <a:extLst>
              <a:ext uri="{FF2B5EF4-FFF2-40B4-BE49-F238E27FC236}">
                <a16:creationId xmlns:a16="http://schemas.microsoft.com/office/drawing/2014/main" id="{DB7BDEE5-31BF-C1E1-C452-0D562875B94A}"/>
              </a:ext>
            </a:extLst>
          </p:cNvPr>
          <p:cNvSpPr>
            <a:spLocks noChangeArrowheads="1"/>
          </p:cNvSpPr>
          <p:nvPr/>
        </p:nvSpPr>
        <p:spPr bwMode="auto">
          <a:xfrm>
            <a:off x="2954986" y="2381795"/>
            <a:ext cx="12192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27" name="Content Placeholder 8">
            <a:extLst>
              <a:ext uri="{FF2B5EF4-FFF2-40B4-BE49-F238E27FC236}">
                <a16:creationId xmlns:a16="http://schemas.microsoft.com/office/drawing/2014/main" id="{AC2A8EA3-8309-BADA-A4EC-A9357597049B}"/>
              </a:ext>
            </a:extLst>
          </p:cNvPr>
          <p:cNvSpPr txBox="1">
            <a:spLocks/>
          </p:cNvSpPr>
          <p:nvPr/>
        </p:nvSpPr>
        <p:spPr>
          <a:xfrm>
            <a:off x="687354" y="1656775"/>
            <a:ext cx="10500050" cy="4724462"/>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b="1" i="1" dirty="0">
                <a:solidFill>
                  <a:schemeClr val="accent2"/>
                </a:solidFill>
                <a:latin typeface="+mn-lt"/>
              </a:rPr>
              <a:t>NOTE: Ensure the TI camera has been coarsely aligned before starting the digital boresight procedure.</a:t>
            </a:r>
          </a:p>
          <a:p>
            <a:pPr lvl="1">
              <a:spcAft>
                <a:spcPts val="600"/>
              </a:spcAft>
            </a:pPr>
            <a:endParaRPr lang="en-GB" sz="1600" dirty="0">
              <a:latin typeface="+mn-lt"/>
            </a:endParaRPr>
          </a:p>
          <a:p>
            <a:pPr lvl="1">
              <a:spcAft>
                <a:spcPts val="600"/>
              </a:spcAft>
              <a:buFont typeface="+mj-lt"/>
              <a:buAutoNum type="arabicPeriod"/>
            </a:pPr>
            <a:r>
              <a:rPr lang="en-GB" sz="1600" dirty="0">
                <a:latin typeface="+mn-lt"/>
              </a:rPr>
              <a:t>On the VMS screen, press Shift X to enter the boresight alignment screen.</a:t>
            </a:r>
          </a:p>
          <a:p>
            <a:pPr lvl="1">
              <a:spcAft>
                <a:spcPts val="600"/>
              </a:spcAft>
              <a:buFont typeface="+mj-lt"/>
              <a:buAutoNum type="arabicPeriod"/>
            </a:pPr>
            <a:r>
              <a:rPr lang="en-GB" sz="1600" dirty="0">
                <a:latin typeface="+mn-lt"/>
              </a:rPr>
              <a:t>Set the alignment boresight screen to display video feeds for the daylight TV camera and the LRF.</a:t>
            </a:r>
          </a:p>
          <a:p>
            <a:pPr lvl="1">
              <a:spcAft>
                <a:spcPts val="600"/>
              </a:spcAft>
              <a:buFont typeface="+mj-lt"/>
              <a:buAutoNum type="arabicPeriod"/>
            </a:pPr>
            <a:r>
              <a:rPr lang="en-GB" sz="1600" dirty="0">
                <a:latin typeface="+mn-lt"/>
              </a:rPr>
              <a:t>Move the system to precisely centre the LRF crosshair on a distant object &gt;2km away.</a:t>
            </a:r>
          </a:p>
          <a:p>
            <a:pPr lvl="1">
              <a:spcAft>
                <a:spcPts val="600"/>
              </a:spcAft>
              <a:buFont typeface="+mj-lt"/>
              <a:buAutoNum type="arabicPeriod"/>
            </a:pPr>
            <a:r>
              <a:rPr lang="en-GB" sz="1600" dirty="0">
                <a:latin typeface="+mn-lt"/>
              </a:rPr>
              <a:t>Press the + button to zoom in to the narrowest FOV. Press the HC Mode button to change the hand controller from normal platform moving mode in manual, to moving the crosshair boresight of the selected sensor. Adjust crosshairs onto the target. The button will change to yellow when pressed.</a:t>
            </a:r>
          </a:p>
          <a:p>
            <a:pPr lvl="1">
              <a:spcAft>
                <a:spcPts val="600"/>
              </a:spcAft>
              <a:buFont typeface="+mj-lt"/>
              <a:buAutoNum type="arabicPeriod"/>
            </a:pPr>
            <a:r>
              <a:rPr lang="en-GB" sz="1600" dirty="0">
                <a:latin typeface="+mn-lt"/>
              </a:rPr>
              <a:t>Press the  - button to zoom out to the widest FOV. Press the HC mode button, adjust and then press the HC Mode button again.</a:t>
            </a:r>
          </a:p>
          <a:p>
            <a:pPr lvl="1">
              <a:spcAft>
                <a:spcPts val="600"/>
              </a:spcAft>
              <a:buFont typeface="+mj-lt"/>
              <a:buAutoNum type="arabicPeriod"/>
            </a:pPr>
            <a:r>
              <a:rPr lang="en-GB" sz="1600" dirty="0">
                <a:latin typeface="+mn-lt"/>
              </a:rPr>
              <a:t>From the drop-down, select the TI camera and repeat steps 4 to 5. </a:t>
            </a:r>
          </a:p>
          <a:p>
            <a:pPr lvl="1">
              <a:spcAft>
                <a:spcPts val="600"/>
              </a:spcAft>
              <a:buFont typeface="+mj-lt"/>
              <a:buAutoNum type="arabicPeriod"/>
            </a:pPr>
            <a:r>
              <a:rPr lang="en-GB" sz="1600" dirty="0">
                <a:latin typeface="+mn-lt"/>
              </a:rPr>
              <a:t>Press Exit to return to the main screen.</a:t>
            </a:r>
          </a:p>
          <a:p>
            <a:pPr lvl="1">
              <a:spcAft>
                <a:spcPts val="600"/>
              </a:spcAft>
              <a:buFont typeface="+mj-lt"/>
              <a:buAutoNum type="arabicPeriod"/>
            </a:pPr>
            <a:r>
              <a:rPr lang="en-GB" sz="1600" dirty="0">
                <a:latin typeface="+mn-lt"/>
              </a:rPr>
              <a:t>Switch between the cameras and LRF video to verify that the boresight crosshairs are all precisely aligned. Zoom in and out to ensure that the cross hairs are aligned on a single point. If necessary, restart the digital boresight procedure.</a:t>
            </a:r>
          </a:p>
          <a:p>
            <a:pPr lvl="1">
              <a:spcAft>
                <a:spcPts val="600"/>
              </a:spcAft>
            </a:pPr>
            <a:endParaRPr lang="en-US" sz="1600" b="1" dirty="0">
              <a:latin typeface="+mn-lt"/>
            </a:endParaRPr>
          </a:p>
        </p:txBody>
      </p:sp>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sz="2400" b="1" dirty="0">
                <a:solidFill>
                  <a:schemeClr val="bg1"/>
                </a:solidFill>
              </a:rPr>
              <a:t>Sensor Alignment – TV/TI Digital Boresight Procedure</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11</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4" name="Rectangle 18">
            <a:extLst>
              <a:ext uri="{FF2B5EF4-FFF2-40B4-BE49-F238E27FC236}">
                <a16:creationId xmlns:a16="http://schemas.microsoft.com/office/drawing/2014/main" id="{C14A89FA-1B85-E61E-A22C-B780815D58F3}"/>
              </a:ext>
            </a:extLst>
          </p:cNvPr>
          <p:cNvSpPr>
            <a:spLocks noChangeArrowheads="1"/>
          </p:cNvSpPr>
          <p:nvPr/>
        </p:nvSpPr>
        <p:spPr bwMode="auto">
          <a:xfrm>
            <a:off x="2599267" y="227298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2899088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B74E01F-EF3E-47AE-90DA-2EB278CF44D0}"/>
              </a:ext>
            </a:extLst>
          </p:cNvPr>
          <p:cNvSpPr>
            <a:spLocks noGrp="1"/>
          </p:cNvSpPr>
          <p:nvPr>
            <p:ph idx="1"/>
          </p:nvPr>
        </p:nvSpPr>
        <p:spPr>
          <a:xfrm>
            <a:off x="679578" y="1754156"/>
            <a:ext cx="10500050" cy="4545976"/>
          </a:xfrm>
          <a:noFill/>
        </p:spPr>
        <p:txBody>
          <a:bodyPr>
            <a:normAutofit/>
          </a:bodyPr>
          <a:lstStyle/>
          <a:p>
            <a:pPr marL="0" indent="0" algn="ctr">
              <a:spcBef>
                <a:spcPts val="600"/>
              </a:spcBef>
              <a:spcAft>
                <a:spcPts val="600"/>
              </a:spcAft>
              <a:buNone/>
            </a:pPr>
            <a:r>
              <a:rPr lang="en-GB" b="1" i="1" dirty="0">
                <a:solidFill>
                  <a:srgbClr val="FF0000"/>
                </a:solidFill>
                <a:latin typeface="+mn-lt"/>
                <a:cs typeface="Times New Roman" panose="02020603050405020304" pitchFamily="18" charset="0"/>
              </a:rPr>
              <a:t>NOTE: The opening at the centre of the LRF crosshair is a visual representation the beam divergence and cannot be adjusted.</a:t>
            </a:r>
            <a:endParaRPr lang="en-US" b="1" i="1" dirty="0">
              <a:solidFill>
                <a:srgbClr val="FF0000"/>
              </a:solidFill>
              <a:latin typeface="+mn-lt"/>
            </a:endParaRPr>
          </a:p>
          <a:p>
            <a:pPr marL="0" indent="0">
              <a:buNone/>
            </a:pPr>
            <a:endParaRPr lang="en-US" sz="1800" dirty="0"/>
          </a:p>
        </p:txBody>
      </p:sp>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sz="2400" b="1" dirty="0">
                <a:solidFill>
                  <a:schemeClr val="bg1"/>
                </a:solidFill>
              </a:rPr>
              <a:t>Sensor Alignment – LRF Beam Divergence</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12</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grpSp>
        <p:nvGrpSpPr>
          <p:cNvPr id="16" name="Group 15">
            <a:extLst>
              <a:ext uri="{FF2B5EF4-FFF2-40B4-BE49-F238E27FC236}">
                <a16:creationId xmlns:a16="http://schemas.microsoft.com/office/drawing/2014/main" id="{B333B526-4BBE-C253-5348-794A64B14ED7}"/>
              </a:ext>
            </a:extLst>
          </p:cNvPr>
          <p:cNvGrpSpPr/>
          <p:nvPr/>
        </p:nvGrpSpPr>
        <p:grpSpPr>
          <a:xfrm>
            <a:off x="4524216" y="2909770"/>
            <a:ext cx="5924205" cy="2487666"/>
            <a:chOff x="4751252" y="2862667"/>
            <a:chExt cx="5924205" cy="2487666"/>
          </a:xfrm>
        </p:grpSpPr>
        <p:pic>
          <p:nvPicPr>
            <p:cNvPr id="3" name="Picture 2">
              <a:extLst>
                <a:ext uri="{FF2B5EF4-FFF2-40B4-BE49-F238E27FC236}">
                  <a16:creationId xmlns:a16="http://schemas.microsoft.com/office/drawing/2014/main" id="{D677F5A6-4BF5-4A4C-4E41-9E0512A0BD7A}"/>
                </a:ext>
              </a:extLst>
            </p:cNvPr>
            <p:cNvPicPr>
              <a:picLocks noChangeAspect="1"/>
            </p:cNvPicPr>
            <p:nvPr/>
          </p:nvPicPr>
          <p:blipFill>
            <a:blip r:embed="rId3"/>
            <a:stretch>
              <a:fillRect/>
            </a:stretch>
          </p:blipFill>
          <p:spPr>
            <a:xfrm>
              <a:off x="4751252" y="2862667"/>
              <a:ext cx="2447216" cy="2487666"/>
            </a:xfrm>
            <a:prstGeom prst="rect">
              <a:avLst/>
            </a:prstGeom>
          </p:spPr>
        </p:pic>
        <p:sp>
          <p:nvSpPr>
            <p:cNvPr id="4" name="Oval 3">
              <a:extLst>
                <a:ext uri="{FF2B5EF4-FFF2-40B4-BE49-F238E27FC236}">
                  <a16:creationId xmlns:a16="http://schemas.microsoft.com/office/drawing/2014/main" id="{4ABF7F78-F202-3BB8-0AEA-D89D95CC5D9A}"/>
                </a:ext>
              </a:extLst>
            </p:cNvPr>
            <p:cNvSpPr/>
            <p:nvPr/>
          </p:nvSpPr>
          <p:spPr>
            <a:xfrm>
              <a:off x="5812540" y="3983315"/>
              <a:ext cx="249677" cy="223843"/>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Arrow Connector 11">
              <a:extLst>
                <a:ext uri="{FF2B5EF4-FFF2-40B4-BE49-F238E27FC236}">
                  <a16:creationId xmlns:a16="http://schemas.microsoft.com/office/drawing/2014/main" id="{74A2CA8D-6495-0780-78F9-5255724E76F4}"/>
                </a:ext>
              </a:extLst>
            </p:cNvPr>
            <p:cNvCxnSpPr>
              <a:cxnSpLocks/>
              <a:stCxn id="13" idx="1"/>
            </p:cNvCxnSpPr>
            <p:nvPr/>
          </p:nvCxnSpPr>
          <p:spPr>
            <a:xfrm flipH="1">
              <a:off x="6062217" y="3118817"/>
              <a:ext cx="2166025" cy="90832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AFECD4D-380C-7629-BBC7-CB4535B6BDC0}"/>
                </a:ext>
              </a:extLst>
            </p:cNvPr>
            <p:cNvSpPr txBox="1"/>
            <p:nvPr/>
          </p:nvSpPr>
          <p:spPr>
            <a:xfrm>
              <a:off x="8228242" y="2934151"/>
              <a:ext cx="2447215" cy="369332"/>
            </a:xfrm>
            <a:prstGeom prst="rect">
              <a:avLst/>
            </a:prstGeom>
            <a:noFill/>
          </p:spPr>
          <p:txBody>
            <a:bodyPr wrap="square" rtlCol="0">
              <a:spAutoFit/>
            </a:bodyPr>
            <a:lstStyle/>
            <a:p>
              <a:r>
                <a:rPr lang="en-GB" b="1" dirty="0"/>
                <a:t>LRF beam divergence</a:t>
              </a:r>
            </a:p>
          </p:txBody>
        </p:sp>
      </p:grpSp>
    </p:spTree>
    <p:extLst>
      <p:ext uri="{BB962C8B-B14F-4D97-AF65-F5344CB8AC3E}">
        <p14:creationId xmlns:p14="http://schemas.microsoft.com/office/powerpoint/2010/main" val="3240834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B74E01F-EF3E-47AE-90DA-2EB278CF44D0}"/>
              </a:ext>
            </a:extLst>
          </p:cNvPr>
          <p:cNvSpPr>
            <a:spLocks noGrp="1"/>
          </p:cNvSpPr>
          <p:nvPr>
            <p:ph idx="1"/>
          </p:nvPr>
        </p:nvSpPr>
        <p:spPr>
          <a:xfrm>
            <a:off x="679578" y="2119280"/>
            <a:ext cx="10500050" cy="4129119"/>
          </a:xfrm>
          <a:noFill/>
        </p:spPr>
        <p:txBody>
          <a:bodyPr>
            <a:normAutofit fontScale="77500" lnSpcReduction="20000"/>
          </a:bodyPr>
          <a:lstStyle/>
          <a:p>
            <a:pPr marL="0" indent="0">
              <a:buNone/>
            </a:pPr>
            <a:r>
              <a:rPr lang="en-GB" sz="3600" b="1" dirty="0">
                <a:latin typeface="+mn-lt"/>
              </a:rPr>
              <a:t>Procedure</a:t>
            </a:r>
          </a:p>
          <a:p>
            <a:pPr marL="971550" lvl="1" indent="-514350">
              <a:spcAft>
                <a:spcPts val="600"/>
              </a:spcAft>
              <a:buFont typeface="+mj-lt"/>
              <a:buAutoNum type="arabicPeriod"/>
            </a:pPr>
            <a:r>
              <a:rPr lang="en-GB" sz="2900" dirty="0">
                <a:latin typeface="+mn-lt"/>
              </a:rPr>
              <a:t>On the VMS, press Fusion (F15) to enter the image fusion alignment screen.</a:t>
            </a:r>
          </a:p>
          <a:p>
            <a:pPr marL="971550" lvl="1" indent="-514350">
              <a:spcAft>
                <a:spcPts val="600"/>
              </a:spcAft>
              <a:buFont typeface="+mj-lt"/>
              <a:buAutoNum type="arabicPeriod"/>
            </a:pPr>
            <a:r>
              <a:rPr lang="en-GB" sz="2900" dirty="0">
                <a:latin typeface="+mn-lt"/>
              </a:rPr>
              <a:t>Press Align (F14) to display the image fusion controls.</a:t>
            </a:r>
          </a:p>
          <a:p>
            <a:pPr marL="971550" lvl="1" indent="-514350">
              <a:spcAft>
                <a:spcPts val="600"/>
              </a:spcAft>
              <a:buFont typeface="+mj-lt"/>
              <a:buAutoNum type="arabicPeriod"/>
            </a:pPr>
            <a:r>
              <a:rPr lang="en-GB" sz="2900" dirty="0">
                <a:latin typeface="+mn-lt"/>
              </a:rPr>
              <a:t>Aim the cameras at a scene where the video from the daylight TV and TI cameras is clear. They will automatically drive to the first fixed field of view.</a:t>
            </a:r>
          </a:p>
          <a:p>
            <a:pPr marL="971550" lvl="1" indent="-514350">
              <a:spcAft>
                <a:spcPts val="600"/>
              </a:spcAft>
              <a:buFont typeface="+mj-lt"/>
              <a:buAutoNum type="arabicPeriod"/>
            </a:pPr>
            <a:r>
              <a:rPr lang="en-GB" sz="2900" dirty="0">
                <a:latin typeface="+mn-lt"/>
              </a:rPr>
              <a:t>Use the onscreen controls to align the daylight TV and TI camera images for the selected field of view.</a:t>
            </a:r>
          </a:p>
          <a:p>
            <a:pPr marL="971550" lvl="1" indent="-514350">
              <a:spcAft>
                <a:spcPts val="600"/>
              </a:spcAft>
              <a:buFont typeface="+mj-lt"/>
              <a:buAutoNum type="arabicPeriod"/>
            </a:pPr>
            <a:r>
              <a:rPr lang="en-GB" sz="2900" dirty="0">
                <a:latin typeface="+mn-lt"/>
              </a:rPr>
              <a:t>Repeat the image fusion alignment for the remaining fields of view.</a:t>
            </a:r>
          </a:p>
          <a:p>
            <a:pPr marL="971550" lvl="1" indent="-514350">
              <a:spcAft>
                <a:spcPts val="600"/>
              </a:spcAft>
              <a:buFont typeface="+mj-lt"/>
              <a:buAutoNum type="arabicPeriod"/>
            </a:pPr>
            <a:r>
              <a:rPr lang="en-GB" sz="2900" dirty="0">
                <a:latin typeface="+mn-lt"/>
              </a:rPr>
              <a:t>Press Apply to save the alignment settings.</a:t>
            </a:r>
          </a:p>
          <a:p>
            <a:pPr marL="971550" lvl="1" indent="-514350">
              <a:spcAft>
                <a:spcPts val="600"/>
              </a:spcAft>
              <a:buFont typeface="+mj-lt"/>
              <a:buAutoNum type="arabicPeriod"/>
            </a:pPr>
            <a:r>
              <a:rPr lang="en-GB" sz="2900" dirty="0">
                <a:latin typeface="+mn-lt"/>
              </a:rPr>
              <a:t>Press Reset to return to the previously saved or default settings. </a:t>
            </a:r>
          </a:p>
          <a:p>
            <a:pPr marL="971550" lvl="1" indent="-514350">
              <a:spcAft>
                <a:spcPts val="600"/>
              </a:spcAft>
              <a:buFont typeface="+mj-lt"/>
              <a:buAutoNum type="arabicPeriod"/>
            </a:pPr>
            <a:r>
              <a:rPr lang="en-GB" sz="2900" dirty="0">
                <a:latin typeface="+mn-lt"/>
              </a:rPr>
              <a:t>Press Exit to leave image fusion alignment.</a:t>
            </a:r>
          </a:p>
          <a:p>
            <a:pPr lvl="1">
              <a:spcAft>
                <a:spcPts val="600"/>
              </a:spcAft>
            </a:pPr>
            <a:endParaRPr lang="en-GB" sz="2900" dirty="0">
              <a:latin typeface="+mn-lt"/>
            </a:endParaRPr>
          </a:p>
          <a:p>
            <a:pPr marL="0" indent="0">
              <a:buNone/>
            </a:pPr>
            <a:endParaRPr lang="en-GB" sz="4800" dirty="0">
              <a:latin typeface="+mn-lt"/>
            </a:endParaRPr>
          </a:p>
        </p:txBody>
      </p:sp>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sz="2400" b="1" dirty="0">
                <a:solidFill>
                  <a:schemeClr val="bg1"/>
                </a:solidFill>
              </a:rPr>
              <a:t>Sensor Alignment – Image Fusion Alignment Procedure</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13</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cxnSp>
        <p:nvCxnSpPr>
          <p:cNvPr id="17" name="Straight Connector 16">
            <a:extLst>
              <a:ext uri="{FF2B5EF4-FFF2-40B4-BE49-F238E27FC236}">
                <a16:creationId xmlns:a16="http://schemas.microsoft.com/office/drawing/2014/main" id="{9D646C50-1862-0AA6-E620-F75DB0390BC2}"/>
              </a:ext>
            </a:extLst>
          </p:cNvPr>
          <p:cNvCxnSpPr/>
          <p:nvPr/>
        </p:nvCxnSpPr>
        <p:spPr>
          <a:xfrm>
            <a:off x="859155" y="6895465"/>
            <a:ext cx="1609090" cy="153035"/>
          </a:xfrm>
          <a:prstGeom prst="line">
            <a:avLst/>
          </a:prstGeom>
        </p:spPr>
        <p:style>
          <a:lnRef idx="1">
            <a:schemeClr val="accent1"/>
          </a:lnRef>
          <a:fillRef idx="0">
            <a:schemeClr val="accent1"/>
          </a:fillRef>
          <a:effectRef idx="0">
            <a:schemeClr val="accent1"/>
          </a:effectRef>
          <a:fontRef idx="minor">
            <a:schemeClr val="tx1"/>
          </a:fontRef>
        </p:style>
      </p:cxnSp>
      <p:sp>
        <p:nvSpPr>
          <p:cNvPr id="18" name="Rectangle 11">
            <a:extLst>
              <a:ext uri="{FF2B5EF4-FFF2-40B4-BE49-F238E27FC236}">
                <a16:creationId xmlns:a16="http://schemas.microsoft.com/office/drawing/2014/main" id="{3D7B1476-974D-0163-CC69-8C60A7B7938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3259847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additive="base">
                                        <p:cTn id="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 calcmode="lin" valueType="num">
                                      <p:cBhvr additive="base">
                                        <p:cTn id="13"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 calcmode="lin" valueType="num">
                                      <p:cBhvr additive="base">
                                        <p:cTn id="19"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anim calcmode="lin" valueType="num">
                                      <p:cBhvr additive="base">
                                        <p:cTn id="25"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xEl>
                                              <p:pRg st="5" end="5"/>
                                            </p:txEl>
                                          </p:spTgt>
                                        </p:tgtEl>
                                        <p:attrNameLst>
                                          <p:attrName>style.visibility</p:attrName>
                                        </p:attrNameLst>
                                      </p:cBhvr>
                                      <p:to>
                                        <p:strVal val="visible"/>
                                      </p:to>
                                    </p:set>
                                    <p:anim calcmode="lin" valueType="num">
                                      <p:cBhvr additive="base">
                                        <p:cTn id="31"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 calcmode="lin" valueType="num">
                                      <p:cBhvr additive="base">
                                        <p:cTn id="37"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9">
                                            <p:txEl>
                                              <p:pRg st="7" end="7"/>
                                            </p:txEl>
                                          </p:spTgt>
                                        </p:tgtEl>
                                        <p:attrNameLst>
                                          <p:attrName>style.visibility</p:attrName>
                                        </p:attrNameLst>
                                      </p:cBhvr>
                                      <p:to>
                                        <p:strVal val="visible"/>
                                      </p:to>
                                    </p:set>
                                    <p:anim calcmode="lin" valueType="num">
                                      <p:cBhvr additive="base">
                                        <p:cTn id="43" dur="5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9">
                                            <p:txEl>
                                              <p:pRg st="8" end="8"/>
                                            </p:txEl>
                                          </p:spTgt>
                                        </p:tgtEl>
                                        <p:attrNameLst>
                                          <p:attrName>style.visibility</p:attrName>
                                        </p:attrNameLst>
                                      </p:cBhvr>
                                      <p:to>
                                        <p:strVal val="visible"/>
                                      </p:to>
                                    </p:set>
                                    <p:anim calcmode="lin" valueType="num">
                                      <p:cBhvr additive="base">
                                        <p:cTn id="49" dur="500" fill="hold"/>
                                        <p:tgtEl>
                                          <p:spTgt spid="9">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9">
                                            <p:txEl>
                                              <p:pRg st="8" end="8"/>
                                            </p:txEl>
                                          </p:spTgt>
                                        </p:tgtEl>
                                        <p:attrNameLst>
                                          <p:attrName>ppt_y</p:attrName>
                                        </p:attrNameLst>
                                      </p:cBhvr>
                                      <p:tavLst>
                                        <p:tav tm="0">
                                          <p:val>
                                            <p:strVal val="1+#ppt_h/2"/>
                                          </p:val>
                                        </p:tav>
                                        <p:tav tm="100000">
                                          <p:val>
                                            <p:strVal val="#ppt_y"/>
                                          </p:val>
                                        </p:tav>
                                      </p:tavLst>
                                    </p:anim>
                                  </p:childTnLst>
                                </p:cTn>
                              </p:par>
                              <p:par>
                                <p:cTn id="51" presetID="1" presetClass="exit" presetSubtype="0" fill="hold" grpId="0" nodeType="withEffect">
                                  <p:stCondLst>
                                    <p:cond delay="0"/>
                                  </p:stCondLst>
                                  <p:childTnLst>
                                    <p:set>
                                      <p:cBhvr>
                                        <p:cTn id="52" dur="1" fill="hold">
                                          <p:stCondLst>
                                            <p:cond delay="0"/>
                                          </p:stCondLst>
                                        </p:cTn>
                                        <p:tgtEl>
                                          <p:spTgt spid="9">
                                            <p:txEl>
                                              <p:pRg st="0" end="0"/>
                                            </p:txEl>
                                          </p:spTgt>
                                        </p:tgtEl>
                                        <p:attrNameLst>
                                          <p:attrName>style.visibility</p:attrName>
                                        </p:attrNameLst>
                                      </p:cBhvr>
                                      <p:to>
                                        <p:strVal val="hidden"/>
                                      </p:to>
                                    </p:set>
                                  </p:childTnLst>
                                </p:cTn>
                              </p:par>
                              <p:par>
                                <p:cTn id="53" presetID="1" presetClass="exit" presetSubtype="0" fill="hold" grpId="0" nodeType="withEffect">
                                  <p:stCondLst>
                                    <p:cond delay="0"/>
                                  </p:stCondLst>
                                  <p:childTnLst>
                                    <p:set>
                                      <p:cBhvr>
                                        <p:cTn id="54" dur="1" fill="hold">
                                          <p:stCondLst>
                                            <p:cond delay="0"/>
                                          </p:stCondLst>
                                        </p:cTn>
                                        <p:tgtEl>
                                          <p:spTgt spid="9">
                                            <p:txEl>
                                              <p:pRg st="1" end="1"/>
                                            </p:txEl>
                                          </p:spTgt>
                                        </p:tgtEl>
                                        <p:attrNameLst>
                                          <p:attrName>style.visibility</p:attrName>
                                        </p:attrNameLst>
                                      </p:cBhvr>
                                      <p:to>
                                        <p:strVal val="hidden"/>
                                      </p:to>
                                    </p:set>
                                  </p:childTnLst>
                                </p:cTn>
                              </p:par>
                              <p:par>
                                <p:cTn id="55" presetID="1" presetClass="exit" presetSubtype="0" fill="hold" grpId="0" nodeType="withEffect">
                                  <p:stCondLst>
                                    <p:cond delay="0"/>
                                  </p:stCondLst>
                                  <p:childTnLst>
                                    <p:set>
                                      <p:cBhvr>
                                        <p:cTn id="56" dur="1" fill="hold">
                                          <p:stCondLst>
                                            <p:cond delay="0"/>
                                          </p:stCondLst>
                                        </p:cTn>
                                        <p:tgtEl>
                                          <p:spTgt spid="9">
                                            <p:txEl>
                                              <p:pRg st="2" end="2"/>
                                            </p:txEl>
                                          </p:spTgt>
                                        </p:tgtEl>
                                        <p:attrNameLst>
                                          <p:attrName>style.visibility</p:attrName>
                                        </p:attrNameLst>
                                      </p:cBhvr>
                                      <p:to>
                                        <p:strVal val="hidden"/>
                                      </p:to>
                                    </p:set>
                                  </p:childTnLst>
                                </p:cTn>
                              </p:par>
                              <p:par>
                                <p:cTn id="57" presetID="1" presetClass="exit" presetSubtype="0" fill="hold" grpId="0" nodeType="withEffect">
                                  <p:stCondLst>
                                    <p:cond delay="0"/>
                                  </p:stCondLst>
                                  <p:childTnLst>
                                    <p:set>
                                      <p:cBhvr>
                                        <p:cTn id="58" dur="1" fill="hold">
                                          <p:stCondLst>
                                            <p:cond delay="0"/>
                                          </p:stCondLst>
                                        </p:cTn>
                                        <p:tgtEl>
                                          <p:spTgt spid="9">
                                            <p:txEl>
                                              <p:pRg st="3" end="3"/>
                                            </p:txEl>
                                          </p:spTgt>
                                        </p:tgtEl>
                                        <p:attrNameLst>
                                          <p:attrName>style.visibility</p:attrName>
                                        </p:attrNameLst>
                                      </p:cBhvr>
                                      <p:to>
                                        <p:strVal val="hidden"/>
                                      </p:to>
                                    </p:set>
                                  </p:childTnLst>
                                </p:cTn>
                              </p:par>
                              <p:par>
                                <p:cTn id="59" presetID="1" presetClass="exit" presetSubtype="0" fill="hold" grpId="0" nodeType="withEffect">
                                  <p:stCondLst>
                                    <p:cond delay="0"/>
                                  </p:stCondLst>
                                  <p:childTnLst>
                                    <p:set>
                                      <p:cBhvr>
                                        <p:cTn id="60" dur="1" fill="hold">
                                          <p:stCondLst>
                                            <p:cond delay="0"/>
                                          </p:stCondLst>
                                        </p:cTn>
                                        <p:tgtEl>
                                          <p:spTgt spid="9">
                                            <p:txEl>
                                              <p:pRg st="4" end="4"/>
                                            </p:txEl>
                                          </p:spTgt>
                                        </p:tgtEl>
                                        <p:attrNameLst>
                                          <p:attrName>style.visibility</p:attrName>
                                        </p:attrNameLst>
                                      </p:cBhvr>
                                      <p:to>
                                        <p:strVal val="hidden"/>
                                      </p:to>
                                    </p:set>
                                  </p:childTnLst>
                                </p:cTn>
                              </p:par>
                              <p:par>
                                <p:cTn id="61" presetID="1" presetClass="exit" presetSubtype="0" fill="hold" grpId="0" nodeType="withEffect">
                                  <p:stCondLst>
                                    <p:cond delay="0"/>
                                  </p:stCondLst>
                                  <p:childTnLst>
                                    <p:set>
                                      <p:cBhvr>
                                        <p:cTn id="62" dur="1" fill="hold">
                                          <p:stCondLst>
                                            <p:cond delay="0"/>
                                          </p:stCondLst>
                                        </p:cTn>
                                        <p:tgtEl>
                                          <p:spTgt spid="9">
                                            <p:txEl>
                                              <p:pRg st="5" end="5"/>
                                            </p:txEl>
                                          </p:spTgt>
                                        </p:tgtEl>
                                        <p:attrNameLst>
                                          <p:attrName>style.visibility</p:attrName>
                                        </p:attrNameLst>
                                      </p:cBhvr>
                                      <p:to>
                                        <p:strVal val="hidden"/>
                                      </p:to>
                                    </p:set>
                                  </p:childTnLst>
                                </p:cTn>
                              </p:par>
                              <p:par>
                                <p:cTn id="63" presetID="1" presetClass="exit" presetSubtype="0" fill="hold" grpId="0" nodeType="withEffect">
                                  <p:stCondLst>
                                    <p:cond delay="0"/>
                                  </p:stCondLst>
                                  <p:childTnLst>
                                    <p:set>
                                      <p:cBhvr>
                                        <p:cTn id="64" dur="1" fill="hold">
                                          <p:stCondLst>
                                            <p:cond delay="0"/>
                                          </p:stCondLst>
                                        </p:cTn>
                                        <p:tgtEl>
                                          <p:spTgt spid="9">
                                            <p:txEl>
                                              <p:pRg st="6" end="6"/>
                                            </p:txEl>
                                          </p:spTgt>
                                        </p:tgtEl>
                                        <p:attrNameLst>
                                          <p:attrName>style.visibility</p:attrName>
                                        </p:attrNameLst>
                                      </p:cBhvr>
                                      <p:to>
                                        <p:strVal val="hidden"/>
                                      </p:to>
                                    </p:set>
                                  </p:childTnLst>
                                </p:cTn>
                              </p:par>
                              <p:par>
                                <p:cTn id="65" presetID="1" presetClass="exit" presetSubtype="0" fill="hold" grpId="0" nodeType="withEffect">
                                  <p:stCondLst>
                                    <p:cond delay="0"/>
                                  </p:stCondLst>
                                  <p:childTnLst>
                                    <p:set>
                                      <p:cBhvr>
                                        <p:cTn id="66" dur="1" fill="hold">
                                          <p:stCondLst>
                                            <p:cond delay="0"/>
                                          </p:stCondLst>
                                        </p:cTn>
                                        <p:tgtEl>
                                          <p:spTgt spid="9">
                                            <p:txEl>
                                              <p:pRg st="7" end="7"/>
                                            </p:txEl>
                                          </p:spTgt>
                                        </p:tgtEl>
                                        <p:attrNameLst>
                                          <p:attrName>style.visibility</p:attrName>
                                        </p:attrNameLst>
                                      </p:cBhvr>
                                      <p:to>
                                        <p:strVal val="hidden"/>
                                      </p:to>
                                    </p:set>
                                  </p:childTnLst>
                                </p:cTn>
                              </p:par>
                              <p:par>
                                <p:cTn id="67" presetID="1" presetClass="exit" presetSubtype="0" fill="hold" grpId="0" nodeType="withEffect">
                                  <p:stCondLst>
                                    <p:cond delay="0"/>
                                  </p:stCondLst>
                                  <p:childTnLst>
                                    <p:set>
                                      <p:cBhvr>
                                        <p:cTn id="68" dur="1" fill="hold">
                                          <p:stCondLst>
                                            <p:cond delay="0"/>
                                          </p:stCondLst>
                                        </p:cTn>
                                        <p:tgtEl>
                                          <p:spTgt spid="9">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 name="Content Placeholder 8">
            <a:extLst>
              <a:ext uri="{FF2B5EF4-FFF2-40B4-BE49-F238E27FC236}">
                <a16:creationId xmlns:a16="http://schemas.microsoft.com/office/drawing/2014/main" id="{3FAC1E9D-2246-45F8-4126-B842058E09B0}"/>
              </a:ext>
            </a:extLst>
          </p:cNvPr>
          <p:cNvSpPr txBox="1">
            <a:spLocks/>
          </p:cNvSpPr>
          <p:nvPr/>
        </p:nvSpPr>
        <p:spPr>
          <a:xfrm>
            <a:off x="6680199" y="3880488"/>
            <a:ext cx="2743200" cy="1979138"/>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Aft>
                <a:spcPts val="600"/>
              </a:spcAft>
            </a:pPr>
            <a:endParaRPr lang="en-GB" sz="2900" dirty="0">
              <a:latin typeface="+mn-lt"/>
            </a:endParaRPr>
          </a:p>
          <a:p>
            <a:pPr marL="0" indent="0">
              <a:buFont typeface="Arial" panose="020B0604020202020204" pitchFamily="34" charset="0"/>
              <a:buNone/>
            </a:pPr>
            <a:endParaRPr lang="en-GB" sz="4800" dirty="0">
              <a:latin typeface="+mn-lt"/>
            </a:endParaRPr>
          </a:p>
          <a:p>
            <a:pPr marL="0" indent="0">
              <a:buFont typeface="Arial" panose="020B0604020202020204" pitchFamily="34" charset="0"/>
              <a:buNone/>
            </a:pPr>
            <a:endParaRPr lang="en-GB" sz="1200" dirty="0">
              <a:latin typeface="+mn-lt"/>
            </a:endParaRPr>
          </a:p>
          <a:p>
            <a:pPr marL="0" indent="0" algn="ctr">
              <a:buFont typeface="Arial" panose="020B0604020202020204" pitchFamily="34" charset="0"/>
              <a:buNone/>
            </a:pPr>
            <a:r>
              <a:rPr lang="en-GB" sz="1200" dirty="0">
                <a:latin typeface="+mn-lt"/>
              </a:rPr>
              <a:t>Fused Image - Aligned</a:t>
            </a:r>
          </a:p>
        </p:txBody>
      </p:sp>
      <p:sp>
        <p:nvSpPr>
          <p:cNvPr id="55" name="Content Placeholder 8">
            <a:extLst>
              <a:ext uri="{FF2B5EF4-FFF2-40B4-BE49-F238E27FC236}">
                <a16:creationId xmlns:a16="http://schemas.microsoft.com/office/drawing/2014/main" id="{E0A27956-D3C4-5346-FAF4-F742AED4C3E5}"/>
              </a:ext>
            </a:extLst>
          </p:cNvPr>
          <p:cNvSpPr txBox="1">
            <a:spLocks/>
          </p:cNvSpPr>
          <p:nvPr/>
        </p:nvSpPr>
        <p:spPr>
          <a:xfrm>
            <a:off x="3712527" y="3927795"/>
            <a:ext cx="2743200" cy="1979138"/>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Aft>
                <a:spcPts val="600"/>
              </a:spcAft>
            </a:pPr>
            <a:endParaRPr lang="en-GB" sz="2900" dirty="0">
              <a:latin typeface="+mn-lt"/>
            </a:endParaRPr>
          </a:p>
          <a:p>
            <a:pPr marL="0" indent="0">
              <a:buFont typeface="Arial" panose="020B0604020202020204" pitchFamily="34" charset="0"/>
              <a:buNone/>
            </a:pPr>
            <a:endParaRPr lang="en-GB" sz="4800" dirty="0">
              <a:latin typeface="+mn-lt"/>
            </a:endParaRPr>
          </a:p>
          <a:p>
            <a:pPr marL="0" indent="0">
              <a:buFont typeface="Arial" panose="020B0604020202020204" pitchFamily="34" charset="0"/>
              <a:buNone/>
            </a:pPr>
            <a:endParaRPr lang="en-GB" sz="1200" dirty="0">
              <a:latin typeface="+mn-lt"/>
            </a:endParaRPr>
          </a:p>
          <a:p>
            <a:pPr marL="0" indent="0" algn="ctr">
              <a:buFont typeface="Arial" panose="020B0604020202020204" pitchFamily="34" charset="0"/>
              <a:buNone/>
            </a:pPr>
            <a:r>
              <a:rPr lang="en-GB" sz="1200" dirty="0">
                <a:latin typeface="+mn-lt"/>
              </a:rPr>
              <a:t>Fused Image - Unaligned</a:t>
            </a:r>
          </a:p>
        </p:txBody>
      </p:sp>
      <p:sp>
        <p:nvSpPr>
          <p:cNvPr id="9" name="Content Placeholder 8">
            <a:extLst>
              <a:ext uri="{FF2B5EF4-FFF2-40B4-BE49-F238E27FC236}">
                <a16:creationId xmlns:a16="http://schemas.microsoft.com/office/drawing/2014/main" id="{2B74E01F-EF3E-47AE-90DA-2EB278CF44D0}"/>
              </a:ext>
            </a:extLst>
          </p:cNvPr>
          <p:cNvSpPr>
            <a:spLocks noGrp="1"/>
          </p:cNvSpPr>
          <p:nvPr>
            <p:ph idx="1"/>
          </p:nvPr>
        </p:nvSpPr>
        <p:spPr>
          <a:xfrm>
            <a:off x="679578" y="1614987"/>
            <a:ext cx="2743200" cy="1979138"/>
          </a:xfrm>
          <a:noFill/>
        </p:spPr>
        <p:txBody>
          <a:bodyPr>
            <a:normAutofit/>
          </a:bodyPr>
          <a:lstStyle/>
          <a:p>
            <a:pPr lvl="1">
              <a:spcAft>
                <a:spcPts val="600"/>
              </a:spcAft>
            </a:pPr>
            <a:endParaRPr lang="en-GB" sz="2900" dirty="0">
              <a:latin typeface="+mn-lt"/>
            </a:endParaRPr>
          </a:p>
          <a:p>
            <a:pPr marL="0" indent="0">
              <a:buNone/>
            </a:pPr>
            <a:endParaRPr lang="en-GB" sz="4800" dirty="0">
              <a:latin typeface="+mn-lt"/>
            </a:endParaRPr>
          </a:p>
          <a:p>
            <a:pPr marL="0" indent="0">
              <a:buNone/>
            </a:pPr>
            <a:endParaRPr lang="en-GB" sz="1200" dirty="0">
              <a:latin typeface="+mn-lt"/>
            </a:endParaRPr>
          </a:p>
          <a:p>
            <a:pPr marL="0" indent="0" algn="ctr">
              <a:buNone/>
            </a:pPr>
            <a:r>
              <a:rPr lang="en-GB" sz="1200" dirty="0">
                <a:latin typeface="+mn-lt"/>
              </a:rPr>
              <a:t>TV Camera Image</a:t>
            </a:r>
          </a:p>
        </p:txBody>
      </p:sp>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sz="2400" b="1" dirty="0">
                <a:solidFill>
                  <a:schemeClr val="bg1"/>
                </a:solidFill>
              </a:rPr>
              <a:t>Sensor Alignment – Image Fusion Alignment Procedure</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14</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cxnSp>
        <p:nvCxnSpPr>
          <p:cNvPr id="17" name="Straight Connector 16">
            <a:extLst>
              <a:ext uri="{FF2B5EF4-FFF2-40B4-BE49-F238E27FC236}">
                <a16:creationId xmlns:a16="http://schemas.microsoft.com/office/drawing/2014/main" id="{9D646C50-1862-0AA6-E620-F75DB0390BC2}"/>
              </a:ext>
            </a:extLst>
          </p:cNvPr>
          <p:cNvCxnSpPr/>
          <p:nvPr/>
        </p:nvCxnSpPr>
        <p:spPr>
          <a:xfrm>
            <a:off x="859155" y="6895465"/>
            <a:ext cx="1609090" cy="153035"/>
          </a:xfrm>
          <a:prstGeom prst="line">
            <a:avLst/>
          </a:prstGeom>
        </p:spPr>
        <p:style>
          <a:lnRef idx="1">
            <a:schemeClr val="accent1"/>
          </a:lnRef>
          <a:fillRef idx="0">
            <a:schemeClr val="accent1"/>
          </a:fillRef>
          <a:effectRef idx="0">
            <a:schemeClr val="accent1"/>
          </a:effectRef>
          <a:fontRef idx="minor">
            <a:schemeClr val="tx1"/>
          </a:fontRef>
        </p:style>
      </p:cxnSp>
      <p:sp>
        <p:nvSpPr>
          <p:cNvPr id="18" name="Rectangle 11">
            <a:extLst>
              <a:ext uri="{FF2B5EF4-FFF2-40B4-BE49-F238E27FC236}">
                <a16:creationId xmlns:a16="http://schemas.microsoft.com/office/drawing/2014/main" id="{3D7B1476-974D-0163-CC69-8C60A7B7938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50" name="Picture 49">
            <a:extLst>
              <a:ext uri="{FF2B5EF4-FFF2-40B4-BE49-F238E27FC236}">
                <a16:creationId xmlns:a16="http://schemas.microsoft.com/office/drawing/2014/main" id="{9CA8D573-F4D9-7C1C-9239-B9DA5698B081}"/>
              </a:ext>
            </a:extLst>
          </p:cNvPr>
          <p:cNvPicPr/>
          <p:nvPr/>
        </p:nvPicPr>
        <p:blipFill>
          <a:blip r:embed="rId3">
            <a:extLst>
              <a:ext uri="{28A0092B-C50C-407E-A947-70E740481C1C}">
                <a14:useLocalDpi xmlns:a14="http://schemas.microsoft.com/office/drawing/2010/main" val="0"/>
              </a:ext>
            </a:extLst>
          </a:blip>
          <a:stretch>
            <a:fillRect/>
          </a:stretch>
        </p:blipFill>
        <p:spPr>
          <a:xfrm>
            <a:off x="1060260" y="1754869"/>
            <a:ext cx="1981835" cy="1450975"/>
          </a:xfrm>
          <a:prstGeom prst="rect">
            <a:avLst/>
          </a:prstGeom>
        </p:spPr>
      </p:pic>
      <p:pic>
        <p:nvPicPr>
          <p:cNvPr id="51" name="Picture 50">
            <a:extLst>
              <a:ext uri="{FF2B5EF4-FFF2-40B4-BE49-F238E27FC236}">
                <a16:creationId xmlns:a16="http://schemas.microsoft.com/office/drawing/2014/main" id="{7F803742-2F3B-6892-39AD-169857115A41}"/>
              </a:ext>
            </a:extLst>
          </p:cNvPr>
          <p:cNvPicPr/>
          <p:nvPr/>
        </p:nvPicPr>
        <p:blipFill>
          <a:blip r:embed="rId4">
            <a:extLst>
              <a:ext uri="{28A0092B-C50C-407E-A947-70E740481C1C}">
                <a14:useLocalDpi xmlns:a14="http://schemas.microsoft.com/office/drawing/2010/main" val="0"/>
              </a:ext>
            </a:extLst>
          </a:blip>
          <a:stretch>
            <a:fillRect/>
          </a:stretch>
        </p:blipFill>
        <p:spPr>
          <a:xfrm>
            <a:off x="3737927" y="1754869"/>
            <a:ext cx="1922145" cy="1406525"/>
          </a:xfrm>
          <a:prstGeom prst="rect">
            <a:avLst/>
          </a:prstGeom>
        </p:spPr>
      </p:pic>
      <p:sp>
        <p:nvSpPr>
          <p:cNvPr id="52" name="Content Placeholder 8">
            <a:extLst>
              <a:ext uri="{FF2B5EF4-FFF2-40B4-BE49-F238E27FC236}">
                <a16:creationId xmlns:a16="http://schemas.microsoft.com/office/drawing/2014/main" id="{27A48EC6-7E2C-B0FD-150D-6BF0F3BFD2BB}"/>
              </a:ext>
            </a:extLst>
          </p:cNvPr>
          <p:cNvSpPr txBox="1">
            <a:spLocks/>
          </p:cNvSpPr>
          <p:nvPr/>
        </p:nvSpPr>
        <p:spPr>
          <a:xfrm>
            <a:off x="3327399" y="1614987"/>
            <a:ext cx="2743200" cy="1979138"/>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Aft>
                <a:spcPts val="600"/>
              </a:spcAft>
            </a:pPr>
            <a:endParaRPr lang="en-GB" sz="2900" dirty="0">
              <a:latin typeface="+mn-lt"/>
            </a:endParaRPr>
          </a:p>
          <a:p>
            <a:pPr marL="0" indent="0">
              <a:buFont typeface="Arial" panose="020B0604020202020204" pitchFamily="34" charset="0"/>
              <a:buNone/>
            </a:pPr>
            <a:endParaRPr lang="en-GB" sz="4800" dirty="0">
              <a:latin typeface="+mn-lt"/>
            </a:endParaRPr>
          </a:p>
          <a:p>
            <a:pPr marL="0" indent="0">
              <a:buFont typeface="Arial" panose="020B0604020202020204" pitchFamily="34" charset="0"/>
              <a:buNone/>
            </a:pPr>
            <a:endParaRPr lang="en-GB" sz="1200" dirty="0">
              <a:latin typeface="+mn-lt"/>
            </a:endParaRPr>
          </a:p>
          <a:p>
            <a:pPr marL="0" indent="0" algn="ctr">
              <a:buFont typeface="Arial" panose="020B0604020202020204" pitchFamily="34" charset="0"/>
              <a:buNone/>
            </a:pPr>
            <a:r>
              <a:rPr lang="en-GB" sz="1200" dirty="0">
                <a:latin typeface="+mn-lt"/>
              </a:rPr>
              <a:t>TI Camera Image</a:t>
            </a:r>
          </a:p>
        </p:txBody>
      </p:sp>
      <p:pic>
        <p:nvPicPr>
          <p:cNvPr id="53" name="Picture 52">
            <a:extLst>
              <a:ext uri="{FF2B5EF4-FFF2-40B4-BE49-F238E27FC236}">
                <a16:creationId xmlns:a16="http://schemas.microsoft.com/office/drawing/2014/main" id="{FB9167D3-C5E5-DD4C-80E7-E11A596753F0}"/>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4185285" y="4219182"/>
            <a:ext cx="1910715" cy="1396365"/>
          </a:xfrm>
          <a:prstGeom prst="rect">
            <a:avLst/>
          </a:prstGeom>
        </p:spPr>
      </p:pic>
      <p:pic>
        <p:nvPicPr>
          <p:cNvPr id="54" name="Picture 53">
            <a:extLst>
              <a:ext uri="{FF2B5EF4-FFF2-40B4-BE49-F238E27FC236}">
                <a16:creationId xmlns:a16="http://schemas.microsoft.com/office/drawing/2014/main" id="{AD7F2FD6-61B5-DCDA-530F-BE07EC3B0686}"/>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7125652" y="4219182"/>
            <a:ext cx="1852295" cy="1352550"/>
          </a:xfrm>
          <a:prstGeom prst="rect">
            <a:avLst/>
          </a:prstGeom>
        </p:spPr>
      </p:pic>
    </p:spTree>
    <p:extLst>
      <p:ext uri="{BB962C8B-B14F-4D97-AF65-F5344CB8AC3E}">
        <p14:creationId xmlns:p14="http://schemas.microsoft.com/office/powerpoint/2010/main" val="1566300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US" b="1" dirty="0">
                <a:solidFill>
                  <a:schemeClr val="bg1"/>
                </a:solidFill>
              </a:rPr>
              <a:t>Sensor Alignment</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15</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765916BF-3551-4113-9329-66FD9E5BC70C}"/>
              </a:ext>
            </a:extLst>
          </p:cNvPr>
          <p:cNvSpPr txBox="1"/>
          <p:nvPr/>
        </p:nvSpPr>
        <p:spPr>
          <a:xfrm>
            <a:off x="845975" y="3105834"/>
            <a:ext cx="10500049" cy="646331"/>
          </a:xfrm>
          <a:prstGeom prst="rect">
            <a:avLst/>
          </a:prstGeom>
          <a:noFill/>
        </p:spPr>
        <p:txBody>
          <a:bodyPr wrap="square" rtlCol="0">
            <a:spAutoFit/>
          </a:bodyPr>
          <a:lstStyle/>
          <a:p>
            <a:pPr algn="ctr"/>
            <a:r>
              <a:rPr lang="en-GB" sz="3600" dirty="0"/>
              <a:t>Practical Session on System Alignment</a:t>
            </a:r>
          </a:p>
        </p:txBody>
      </p:sp>
    </p:spTree>
    <p:extLst>
      <p:ext uri="{BB962C8B-B14F-4D97-AF65-F5344CB8AC3E}">
        <p14:creationId xmlns:p14="http://schemas.microsoft.com/office/powerpoint/2010/main" val="36581726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Forsvaret dokument for prosjekt" ma:contentTypeID="0x010100E04E9CB587854BDCB31D5A9387256C63005987441D6252D64C88032088E8BB162100E98EAFB3B30DA3429737080FEC168EA3" ma:contentTypeVersion="3" ma:contentTypeDescription="Innholdstype for dokumenter med utvidet informasjon for Forsvaret." ma:contentTypeScope="" ma:versionID="56d918a84c0e8f531122e8c8445f7583">
  <xsd:schema xmlns:xsd="http://www.w3.org/2001/XMLSchema" xmlns:xs="http://www.w3.org/2001/XMLSchema" xmlns:p="http://schemas.microsoft.com/office/2006/metadata/properties" xmlns:ns2="1fc9ba9e-a5a1-4dc8-b26f-36b9b118e4dc" xmlns:ns3="9b1003e6-3149-445c-921e-1f8062b4eb82" targetNamespace="http://schemas.microsoft.com/office/2006/metadata/properties" ma:root="true" ma:fieldsID="cd1dac4165e24f91e6ee686308a91d6c" ns2:_="" ns3:_="">
    <xsd:import namespace="1fc9ba9e-a5a1-4dc8-b26f-36b9b118e4dc"/>
    <xsd:import namespace="9b1003e6-3149-445c-921e-1f8062b4eb82"/>
    <xsd:element name="properties">
      <xsd:complexType>
        <xsd:sequence>
          <xsd:element name="documentManagement">
            <xsd:complexType>
              <xsd:all>
                <xsd:element ref="ns2:ForsvaretTeamsiteOrganizationNoteField" minOccurs="0"/>
                <xsd:element ref="ns2:ForsvaretTeamsiteSubjectNoteField" minOccurs="0"/>
                <xsd:element ref="ns2:ForsvaretTeamsiteSecurityLevelNoteField" minOccurs="0"/>
                <xsd:element ref="ns3:TaxKeywordTaxHTField" minOccurs="0"/>
                <xsd:element ref="ns2:ForsvaretTeamsiteDocumentStatusField" minOccurs="0"/>
                <xsd:element ref="ns3:_dlc_DocId" minOccurs="0"/>
                <xsd:element ref="ns3:_dlc_DocIdUrl" minOccurs="0"/>
                <xsd:element ref="ns3:_dlc_DocIdPersistId" minOccurs="0"/>
                <xsd:element ref="ns3:j10f4946cd8f43ba90e1901dbecbc75f" minOccurs="0"/>
                <xsd:element ref="ns3:TaxCatchAll" minOccurs="0"/>
                <xsd:element ref="ns3: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c9ba9e-a5a1-4dc8-b26f-36b9b118e4dc" elementFormDefault="qualified">
    <xsd:import namespace="http://schemas.microsoft.com/office/2006/documentManagement/types"/>
    <xsd:import namespace="http://schemas.microsoft.com/office/infopath/2007/PartnerControls"/>
    <xsd:element name="ForsvaretTeamsiteOrganizationNoteField" ma:index="9" nillable="true" ma:taxonomy="true" ma:internalName="ForsvaretTeamsiteOrganizationNoteField" ma:taxonomyFieldName="ForsvaretTeamsiteOrganization" ma:displayName="Organisasjon" ma:fieldId="{ce581202-aef1-40d5-93f6-1bfc97bfdfec}" ma:taxonomyMulti="true" ma:sspId="9bc1ae65-7bad-4a1a-867d-1417b907e5da" ma:termSetId="8ef42b10-e278-477c-a425-1308312cba57" ma:anchorId="00000000-0000-0000-0000-000000000000" ma:open="false" ma:isKeyword="false">
      <xsd:complexType>
        <xsd:sequence>
          <xsd:element ref="pc:Terms" minOccurs="0" maxOccurs="1"/>
        </xsd:sequence>
      </xsd:complexType>
    </xsd:element>
    <xsd:element name="ForsvaretTeamsiteSubjectNoteField" ma:index="11" nillable="true" ma:taxonomy="true" ma:internalName="ForsvaretTeamsiteSubjectNoteField" ma:taxonomyFieldName="ForsvaretTeamsiteSubject" ma:displayName="Fag" ma:fieldId="{90867574-42ca-409e-8347-9ecc3a382dc4}" ma:taxonomyMulti="true" ma:sspId="9bc1ae65-7bad-4a1a-867d-1417b907e5da" ma:termSetId="2cfcbc71-4f83-4af0-ad30-f439954cf9b9" ma:anchorId="00000000-0000-0000-0000-000000000000" ma:open="false" ma:isKeyword="false">
      <xsd:complexType>
        <xsd:sequence>
          <xsd:element ref="pc:Terms" minOccurs="0" maxOccurs="1"/>
        </xsd:sequence>
      </xsd:complexType>
    </xsd:element>
    <xsd:element name="ForsvaretTeamsiteSecurityLevelNoteField" ma:index="13" ma:taxonomy="true" ma:internalName="ForsvaretTeamsiteSecurityLevelNoteField" ma:taxonomyFieldName="ForsvaretTeamsiteSecurityLevel" ma:displayName="Graderingsnivå" ma:fieldId="{9236b146-51f2-4d7d-9179-f23cb0260ed6}" ma:sspId="9bc1ae65-7bad-4a1a-867d-1417b907e5da" ma:termSetId="ca32687f-15c1-4b8a-bc76-5721c7b52a11" ma:anchorId="00000000-0000-0000-0000-000000000000" ma:open="false" ma:isKeyword="false">
      <xsd:complexType>
        <xsd:sequence>
          <xsd:element ref="pc:Terms" minOccurs="0" maxOccurs="1"/>
        </xsd:sequence>
      </xsd:complexType>
    </xsd:element>
    <xsd:element name="ForsvaretTeamsiteDocumentStatusField" ma:index="16" nillable="true" ma:displayName="Dokumentstatus" ma:default="Ikke startet" ma:description="Brukes til å vise status for ett dokument" ma:internalName="ForsvaretTeamsiteDocumentStatusField">
      <xsd:simpleType>
        <xsd:restriction base="dms:Choice">
          <xsd:enumeration value="Ikke startet"/>
          <xsd:enumeration value="Under arbeid"/>
          <xsd:enumeration value="Ferdig"/>
          <xsd:enumeration value="Godkjent"/>
          <xsd:enumeration value="Utdatert"/>
          <xsd:enumeration value="Skal arkiveres"/>
        </xsd:restriction>
      </xsd:simpleType>
    </xsd:element>
  </xsd:schema>
  <xsd:schema xmlns:xsd="http://www.w3.org/2001/XMLSchema" xmlns:xs="http://www.w3.org/2001/XMLSchema" xmlns:dms="http://schemas.microsoft.com/office/2006/documentManagement/types" xmlns:pc="http://schemas.microsoft.com/office/infopath/2007/PartnerControls" targetNamespace="9b1003e6-3149-445c-921e-1f8062b4eb82" elementFormDefault="qualified">
    <xsd:import namespace="http://schemas.microsoft.com/office/2006/documentManagement/types"/>
    <xsd:import namespace="http://schemas.microsoft.com/office/infopath/2007/PartnerControls"/>
    <xsd:element name="TaxKeywordTaxHTField" ma:index="15" nillable="true" ma:taxonomy="true" ma:internalName="TaxKeywordTaxHTField" ma:taxonomyFieldName="TaxKeyword" ma:displayName="Fritekstnøkkelord" ma:fieldId="{23f27201-bee3-471e-b2e7-b64fd8b7ca38}" ma:taxonomyMulti="true" ma:sspId="9bc1ae65-7bad-4a1a-867d-1417b907e5da" ma:termSetId="00000000-0000-0000-0000-000000000000" ma:anchorId="00000000-0000-0000-0000-000000000000" ma:open="true" ma:isKeyword="true">
      <xsd:complexType>
        <xsd:sequence>
          <xsd:element ref="pc:Terms" minOccurs="0" maxOccurs="1"/>
        </xsd:sequence>
      </xsd:complexType>
    </xsd:element>
    <xsd:element name="_dlc_DocId" ma:index="17" nillable="true" ma:displayName="Dokument-ID-verdi" ma:description="Verdien for dokument-IDen som er tilordnet elementet." ma:internalName="_dlc_DocId" ma:readOnly="true">
      <xsd:simpleType>
        <xsd:restriction base="dms:Text"/>
      </xsd:simpleType>
    </xsd:element>
    <xsd:element name="_dlc_DocIdUrl" ma:index="18"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9" nillable="true" ma:displayName="Fast ID" ma:description="Behold IDen ved tillegging." ma:hidden="true" ma:internalName="_dlc_DocIdPersistId" ma:readOnly="true">
      <xsd:simpleType>
        <xsd:restriction base="dms:Boolean"/>
      </xsd:simpleType>
    </xsd:element>
    <xsd:element name="j10f4946cd8f43ba90e1901dbecbc75f" ma:index="20" nillable="true" ma:taxonomy="true" ma:internalName="j10f4946cd8f43ba90e1901dbecbc75f" ma:taxonomyFieldName="Prosjektfaser" ma:displayName="Prosjektfaser" ma:fieldId="{310f4946-cd8f-43ba-90e1-901dbecbc75f}" ma:taxonomyMulti="true" ma:sspId="9bc1ae65-7bad-4a1a-867d-1417b907e5da" ma:termSetId="1f156fb7-c26f-4a08-8c73-f5f793d32695" ma:anchorId="00000000-0000-0000-0000-000000000000" ma:open="false" ma:isKeyword="false">
      <xsd:complexType>
        <xsd:sequence>
          <xsd:element ref="pc:Terms" minOccurs="0" maxOccurs="1"/>
        </xsd:sequence>
      </xsd:complexType>
    </xsd:element>
    <xsd:element name="TaxCatchAll" ma:index="21" nillable="true" ma:displayName="Global taksonomikolonne" ma:description="" ma:hidden="true" ma:list="{bbf0418a-f67f-40a5-9663-1c116d20125c}" ma:internalName="TaxCatchAll" ma:showField="CatchAllData" ma:web="9b1003e6-3149-445c-921e-1f8062b4eb82">
      <xsd:complexType>
        <xsd:complexContent>
          <xsd:extension base="dms:MultiChoiceLookup">
            <xsd:sequence>
              <xsd:element name="Value" type="dms:Lookup" maxOccurs="unbounded" minOccurs="0" nillable="true"/>
            </xsd:sequence>
          </xsd:extension>
        </xsd:complexContent>
      </xsd:complexType>
    </xsd:element>
    <xsd:element name="TaxCatchAllLabel" ma:index="22" nillable="true" ma:displayName="Global taksonomikolonne1" ma:description="" ma:hidden="true" ma:list="{bbf0418a-f67f-40a5-9663-1c116d20125c}" ma:internalName="TaxCatchAllLabel" ma:readOnly="true" ma:showField="CatchAllDataLabel" ma:web="9b1003e6-3149-445c-921e-1f8062b4eb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KeywordTaxHTField xmlns="9b1003e6-3149-445c-921e-1f8062b4eb82">
      <Terms xmlns="http://schemas.microsoft.com/office/infopath/2007/PartnerControls"/>
    </TaxKeywordTaxHTField>
    <TaxCatchAll xmlns="9b1003e6-3149-445c-921e-1f8062b4eb82">
      <Value>41</Value>
      <Value>40</Value>
      <Value>48</Value>
    </TaxCatchAll>
    <ForsvaretTeamsiteSubjectNoteField xmlns="1fc9ba9e-a5a1-4dc8-b26f-36b9b118e4dc">
      <Terms xmlns="http://schemas.microsoft.com/office/infopath/2007/PartnerControls">
        <TermInfo xmlns="http://schemas.microsoft.com/office/infopath/2007/PartnerControls">
          <TermName xmlns="http://schemas.microsoft.com/office/infopath/2007/PartnerControls">Erfaringshåndtering</TermName>
          <TermId xmlns="http://schemas.microsoft.com/office/infopath/2007/PartnerControls">b6e04964-d8a7-45db-be58-b776cc67133b</TermId>
        </TermInfo>
      </Terms>
    </ForsvaretTeamsiteSubjectNoteField>
    <ForsvaretTeamsiteSecurityLevelNoteField xmlns="1fc9ba9e-a5a1-4dc8-b26f-36b9b118e4dc">
      <Terms xmlns="http://schemas.microsoft.com/office/infopath/2007/PartnerControls">
        <TermInfo xmlns="http://schemas.microsoft.com/office/infopath/2007/PartnerControls">
          <TermName xmlns="http://schemas.microsoft.com/office/infopath/2007/PartnerControls">UGRADERT</TermName>
          <TermId xmlns="http://schemas.microsoft.com/office/infopath/2007/PartnerControls">d00673f2-4025-410d-80f3-e4b359da56af</TermId>
        </TermInfo>
      </Terms>
    </ForsvaretTeamsiteSecurityLevelNoteField>
    <j10f4946cd8f43ba90e1901dbecbc75f xmlns="9b1003e6-3149-445c-921e-1f8062b4eb82">
      <Terms xmlns="http://schemas.microsoft.com/office/infopath/2007/PartnerControls"/>
    </j10f4946cd8f43ba90e1901dbecbc75f>
    <ForsvaretTeamsiteDocumentStatusField xmlns="1fc9ba9e-a5a1-4dc8-b26f-36b9b118e4dc">Ikke startet</ForsvaretTeamsiteDocumentStatusField>
    <ForsvaretTeamsiteOrganizationNoteField xmlns="1fc9ba9e-a5a1-4dc8-b26f-36b9b118e4dc">
      <Terms xmlns="http://schemas.microsoft.com/office/infopath/2007/PartnerControls">
        <TermInfo xmlns="http://schemas.microsoft.com/office/infopath/2007/PartnerControls">
          <TermName xmlns="http://schemas.microsoft.com/office/infopath/2007/PartnerControls">HVSKS</TermName>
          <TermId xmlns="http://schemas.microsoft.com/office/infopath/2007/PartnerControls">11226253-0110-4b48-87df-b88a409705b2</TermId>
        </TermInfo>
      </Terms>
    </ForsvaretTeamsiteOrganizationNoteField>
    <_dlc_DocId xmlns="9b1003e6-3149-445c-921e-1f8062b4eb82">RJCVJ63PKJHY-351973623-72</_dlc_DocId>
    <_dlc_DocIdUrl xmlns="9b1003e6-3149-445c-921e-1f8062b4eb82">
      <Url>https://rom.mil.no/sites/4201/_layouts/15/DocIdRedir.aspx?ID=RJCVJ63PKJHY-351973623-72</Url>
      <Description>RJCVJ63PKJHY-351973623-72</Description>
    </_dlc_DocIdUrl>
  </documentManagement>
</p:properties>
</file>

<file path=customXml/itemProps1.xml><?xml version="1.0" encoding="utf-8"?>
<ds:datastoreItem xmlns:ds="http://schemas.openxmlformats.org/officeDocument/2006/customXml" ds:itemID="{EA73D9FF-BB38-4997-B6A7-EC0EEBF218D6}">
  <ds:schemaRefs>
    <ds:schemaRef ds:uri="http://schemas.microsoft.com/sharepoint/v3/contenttype/forms"/>
  </ds:schemaRefs>
</ds:datastoreItem>
</file>

<file path=customXml/itemProps2.xml><?xml version="1.0" encoding="utf-8"?>
<ds:datastoreItem xmlns:ds="http://schemas.openxmlformats.org/officeDocument/2006/customXml" ds:itemID="{2C23D398-9152-45FA-85C7-9D357DF5A913}">
  <ds:schemaRefs>
    <ds:schemaRef ds:uri="http://schemas.microsoft.com/sharepoint/events"/>
  </ds:schemaRefs>
</ds:datastoreItem>
</file>

<file path=customXml/itemProps3.xml><?xml version="1.0" encoding="utf-8"?>
<ds:datastoreItem xmlns:ds="http://schemas.openxmlformats.org/officeDocument/2006/customXml" ds:itemID="{45A65F02-D398-4C58-A28F-07344B4819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c9ba9e-a5a1-4dc8-b26f-36b9b118e4dc"/>
    <ds:schemaRef ds:uri="9b1003e6-3149-445c-921e-1f8062b4eb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42A569F0-F9EA-41B6-B893-86CB4C83CA1E}">
  <ds:schemaRefs>
    <ds:schemaRef ds:uri="http://purl.org/dc/dcmitype/"/>
    <ds:schemaRef ds:uri="http://schemas.microsoft.com/office/2006/metadata/properties"/>
    <ds:schemaRef ds:uri="1fc9ba9e-a5a1-4dc8-b26f-36b9b118e4dc"/>
    <ds:schemaRef ds:uri="http://schemas.microsoft.com/office/2006/documentManagement/types"/>
    <ds:schemaRef ds:uri="http://purl.org/dc/terms/"/>
    <ds:schemaRef ds:uri="http://schemas.openxmlformats.org/package/2006/metadata/core-properties"/>
    <ds:schemaRef ds:uri="http://schemas.microsoft.com/office/infopath/2007/PartnerControls"/>
    <ds:schemaRef ds:uri="9b1003e6-3149-445c-921e-1f8062b4eb82"/>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15765</TotalTime>
  <Words>1549</Words>
  <Application>Microsoft Office PowerPoint</Application>
  <PresentationFormat>Widescreen</PresentationFormat>
  <Paragraphs>168</Paragraphs>
  <Slides>15</Slides>
  <Notes>0</Notes>
  <HiddenSlides>3</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15</vt:i4>
      </vt:variant>
    </vt:vector>
  </HeadingPairs>
  <TitlesOfParts>
    <vt:vector size="19" baseType="lpstr">
      <vt:lpstr>Arial</vt:lpstr>
      <vt:lpstr>Calibri</vt:lpstr>
      <vt:lpstr>Calibri Light</vt:lpstr>
      <vt:lpstr>Office Theme</vt:lpstr>
      <vt:lpstr>NDMA CUAS Specialist Course Boresighting and Sensor Alignment</vt:lpstr>
      <vt:lpstr>Sensor Alignment – Boresighting Principal</vt:lpstr>
      <vt:lpstr>Sensor Alignment – Boresighting  Top-Level Process</vt:lpstr>
      <vt:lpstr>Sensor Alignment - Tooling</vt:lpstr>
      <vt:lpstr>Sensor Alignment – Mechanical Boresight Procedure</vt:lpstr>
      <vt:lpstr>Sensor Alignment – LRF Mechanical Boresight Procedure</vt:lpstr>
      <vt:lpstr>Sensor Alignment – Mechanical Boresight Procedure</vt:lpstr>
      <vt:lpstr>Sensor Alignment – LRF Mechanical Boresight Adjustment Locations</vt:lpstr>
      <vt:lpstr>Sensor Alignment – TI Mechanical Boresight Adjustment Locations</vt:lpstr>
      <vt:lpstr>Sensor Alignment – TI Mechanical Boresight Procedure</vt:lpstr>
      <vt:lpstr>Sensor Alignment – TV/TI Digital Boresight Procedure</vt:lpstr>
      <vt:lpstr>Sensor Alignment – LRF Beam Divergence</vt:lpstr>
      <vt:lpstr>Sensor Alignment – Image Fusion Alignment Procedure</vt:lpstr>
      <vt:lpstr>Sensor Alignment – Image Fusion Alignment Procedure</vt:lpstr>
      <vt:lpstr>Sensor Alignment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Keith Wyatt</dc:creator>
  <cp:lastModifiedBy>Sandtorv, John Henrik</cp:lastModifiedBy>
  <cp:revision>152</cp:revision>
  <cp:lastPrinted>2021-05-18T10:50:50Z</cp:lastPrinted>
  <dcterms:created xsi:type="dcterms:W3CDTF">2020-07-29T15:29:40Z</dcterms:created>
  <dcterms:modified xsi:type="dcterms:W3CDTF">2025-06-23T07:48:41Z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0x010100E04E9CB587854BDCB31D5A9387256C63005987441D6252D64C88032088E8BB162100E98EAFB3B30DA3429737080FEC168EA3</vt:lpwstr>
  </property>
  <property fmtid="{D5CDD505-2E9C-101B-9397-08002B2CF9AE}" pid="3" name="_dlc_DocIdItemGuid">
    <vt:lpwstr>3370ef6e-06e7-4001-991a-0340d786c4e2</vt:lpwstr>
  </property>
  <property fmtid="{D5CDD505-2E9C-101B-9397-08002B2CF9AE}" pid="4" name="TaxKeyword">
    <vt:lpwstr/>
  </property>
  <property fmtid="{D5CDD505-2E9C-101B-9397-08002B2CF9AE}" pid="5" name="a7021a1e3c084df381343a5d51fdc64f">
    <vt:lpwstr/>
  </property>
  <property fmtid="{D5CDD505-2E9C-101B-9397-08002B2CF9AE}" pid="6" name="Prosjektfaser">
    <vt:lpwstr/>
  </property>
  <property fmtid="{D5CDD505-2E9C-101B-9397-08002B2CF9AE}" pid="7" name="ForsvaretTeamsiteOrganization">
    <vt:lpwstr>40;#HVSKS|11226253-0110-4b48-87df-b88a409705b2</vt:lpwstr>
  </property>
  <property fmtid="{D5CDD505-2E9C-101B-9397-08002B2CF9AE}" pid="8" name="ForsvaretTeamsiteSubject">
    <vt:lpwstr>41;#Erfaringshåndtering|b6e04964-d8a7-45db-be58-b776cc67133b</vt:lpwstr>
  </property>
  <property fmtid="{D5CDD505-2E9C-101B-9397-08002B2CF9AE}" pid="9" name="ForsvaretTeamsiteSecurityLevel">
    <vt:lpwstr>48;#UGRADERT|d00673f2-4025-410d-80f3-e4b359da56af</vt:lpwstr>
  </property>
  <property fmtid="{D5CDD505-2E9C-101B-9397-08002B2CF9AE}" pid="10" name="Lokasjon:">
    <vt:lpwstr/>
  </property>
</Properties>
</file>